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82" r:id="rId4"/>
    <p:sldId id="261" r:id="rId5"/>
    <p:sldId id="258" r:id="rId6"/>
    <p:sldId id="267" r:id="rId7"/>
    <p:sldId id="262" r:id="rId8"/>
    <p:sldId id="263" r:id="rId9"/>
    <p:sldId id="269" r:id="rId10"/>
    <p:sldId id="285" r:id="rId11"/>
    <p:sldId id="266" r:id="rId12"/>
    <p:sldId id="275" r:id="rId13"/>
    <p:sldId id="280" r:id="rId14"/>
    <p:sldId id="283" r:id="rId15"/>
    <p:sldId id="281" r:id="rId16"/>
    <p:sldId id="284" r:id="rId17"/>
    <p:sldId id="286" r:id="rId18"/>
    <p:sldId id="287" r:id="rId19"/>
    <p:sldId id="277" r:id="rId20"/>
    <p:sldId id="292" r:id="rId21"/>
    <p:sldId id="291" r:id="rId22"/>
  </p:sldIdLst>
  <p:sldSz cx="18288000" cy="10287000"/>
  <p:notesSz cx="6858000" cy="9144000"/>
  <p:embeddedFontLst>
    <p:embeddedFont>
      <p:font typeface="Aptos ExtraBold" panose="020B0004020202020204" pitchFamily="34" charset="0"/>
      <p:bold r:id="rId24"/>
    </p:embeddedFont>
    <p:embeddedFont>
      <p:font typeface="Calibri (MS)" panose="020B0604020202020204" charset="0"/>
      <p:regular r:id="rId25"/>
    </p:embeddedFont>
    <p:embeddedFont>
      <p:font typeface="Perpetua Titling MT" panose="02020502060505020804" pitchFamily="18" charset="0"/>
      <p:regular r:id="rId26"/>
      <p:bold r:id="rId27"/>
    </p:embeddedFont>
    <p:embeddedFont>
      <p:font typeface="Public Sans" pitchFamily="2" charset="0"/>
      <p:regular r:id="rId28"/>
      <p:bold r:id="rId29"/>
      <p:italic r:id="rId30"/>
      <p:boldItalic r:id="rId31"/>
    </p:embeddedFont>
    <p:embeddedFont>
      <p:font typeface="Public Sans Bold" pitchFamily="2" charset="0"/>
      <p:regular r:id="rId32"/>
      <p:bold r:id="rId33"/>
    </p:embeddedFont>
    <p:embeddedFont>
      <p:font typeface="Public Sans Medium" pitchFamily="2" charset="0"/>
      <p:regular r:id="rId34"/>
      <p:italic r:id="rId35"/>
    </p:embeddedFont>
    <p:embeddedFont>
      <p:font typeface="Public Sans Thin" pitchFamily="2" charset="0"/>
      <p:regular r:id="rId36"/>
      <p:italic r:id="rId37"/>
    </p:embeddedFont>
    <p:embeddedFont>
      <p:font typeface="Verdana" panose="020B060403050404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6A71D77-524E-4235-BC63-EF4388332644}">
          <p14:sldIdLst>
            <p14:sldId id="256"/>
            <p14:sldId id="257"/>
            <p14:sldId id="282"/>
            <p14:sldId id="261"/>
            <p14:sldId id="258"/>
            <p14:sldId id="267"/>
            <p14:sldId id="262"/>
            <p14:sldId id="263"/>
            <p14:sldId id="269"/>
            <p14:sldId id="285"/>
            <p14:sldId id="266"/>
            <p14:sldId id="275"/>
            <p14:sldId id="280"/>
            <p14:sldId id="283"/>
            <p14:sldId id="281"/>
            <p14:sldId id="284"/>
            <p14:sldId id="286"/>
            <p14:sldId id="287"/>
            <p14:sldId id="277"/>
            <p14:sldId id="292"/>
            <p14:sldId id="29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255D"/>
    <a:srgbClr val="E42128"/>
    <a:srgbClr val="AFB0A3"/>
    <a:srgbClr val="EA3A60"/>
    <a:srgbClr val="4DA7DB"/>
    <a:srgbClr val="575B42"/>
    <a:srgbClr val="737561"/>
    <a:srgbClr val="C6CAD8"/>
    <a:srgbClr val="660066"/>
    <a:srgbClr val="D1D4DE"/>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17909D-6314-EBFC-A7BC-08D3DAEA39EF}" v="18" dt="2024-07-27T10:09:20.255"/>
    <p1510:client id="{3F015E71-E07A-1111-0BBE-39A059F5775C}" v="141" dt="2024-07-27T06:39:45.014"/>
    <p1510:client id="{4AA58811-9AA0-3F4E-89ED-C1F9A010A17F}" v="151" dt="2024-07-27T08:17:05.126"/>
    <p1510:client id="{5211F5DD-B804-BBDB-B05D-D77130CB542F}" v="16" dt="2024-07-27T14:02:42.315"/>
    <p1510:client id="{5BDEC353-ED0D-093F-7034-D4B8D4D1DB7B}" v="758" dt="2024-07-27T11:08:14.501"/>
    <p1510:client id="{734F2AEF-8BB9-6F1D-C473-0954AC4677A5}" v="19" dt="2024-07-27T06:43:47.087"/>
    <p1510:client id="{7C027AFB-E153-091A-758A-54E116314EEF}" v="468" dt="2024-07-27T13:41:46.141"/>
    <p1510:client id="{88531AA9-E532-CE96-AFC5-CBABEBB0D5A2}" v="1" dt="2024-07-27T05:29:41.989"/>
    <p1510:client id="{984A4056-C45B-9905-5B7B-7AC8018BCB79}" v="88" dt="2024-07-27T14:14:10.092"/>
    <p1510:client id="{AAE20B05-F456-D91E-D0B3-D75ADC112F5B}" v="5" dt="2024-07-27T13:40:18.900"/>
    <p1510:client id="{AF3CEC8B-3EA5-91DE-E3FE-DECC43C3D6F3}" v="12" dt="2024-07-27T14:06:40.792"/>
    <p1510:client id="{B28E47ED-BB24-E6B6-451E-3F3E3670F98A}" v="52" dt="2024-07-27T05:12:08.246"/>
    <p1510:client id="{B61B1A31-B1BD-7CE3-E29D-D2C74EDBB579}" v="92" dt="2024-07-25T14:56:02.465"/>
    <p1510:client id="{BAE10C98-054B-50A1-7BA3-C3D9BC938C2C}" v="35" dt="2024-07-27T09:26:34.005"/>
    <p1510:client id="{DAC79866-CD05-1060-2BBC-13E697BECE77}" v="374" dt="2024-07-27T12:53:49.376"/>
    <p1510:client id="{F9441A86-2EA0-2B83-CE7B-BD2F71191B2D}" v="10" dt="2024-07-27T07:16:59.0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76" autoAdjust="0"/>
    <p:restoredTop sz="87948" autoAdjust="0"/>
  </p:normalViewPr>
  <p:slideViewPr>
    <p:cSldViewPr snapToGrid="0">
      <p:cViewPr varScale="1">
        <p:scale>
          <a:sx n="67" d="100"/>
          <a:sy n="67" d="100"/>
        </p:scale>
        <p:origin x="20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DDEFF7-7F43-4E70-9C0A-5C3FF8D30FD1}" type="datetimeFigureOut">
              <a:rPr lang="en-GB" smtClean="0"/>
              <a:t>03/11/2025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84281F-794D-4812-BD4F-756733728AB7}" type="slidenum">
              <a:rPr lang="en-GB" smtClean="0"/>
              <a:t>‹#›</a:t>
            </a:fld>
            <a:endParaRPr lang="en-GB"/>
          </a:p>
        </p:txBody>
      </p:sp>
    </p:spTree>
    <p:extLst>
      <p:ext uri="{BB962C8B-B14F-4D97-AF65-F5344CB8AC3E}">
        <p14:creationId xmlns:p14="http://schemas.microsoft.com/office/powerpoint/2010/main" val="2236968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84281F-794D-4812-BD4F-756733728AB7}" type="slidenum">
              <a:rPr lang="en-GB" smtClean="0"/>
              <a:t>2</a:t>
            </a:fld>
            <a:endParaRPr lang="en-GB"/>
          </a:p>
        </p:txBody>
      </p:sp>
    </p:spTree>
    <p:extLst>
      <p:ext uri="{BB962C8B-B14F-4D97-AF65-F5344CB8AC3E}">
        <p14:creationId xmlns:p14="http://schemas.microsoft.com/office/powerpoint/2010/main" val="675103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E84281F-794D-4812-BD4F-756733728AB7}" type="slidenum">
              <a:rPr lang="en-GB" smtClean="0"/>
              <a:t>3</a:t>
            </a:fld>
            <a:endParaRPr lang="en-GB"/>
          </a:p>
        </p:txBody>
      </p:sp>
    </p:spTree>
    <p:extLst>
      <p:ext uri="{BB962C8B-B14F-4D97-AF65-F5344CB8AC3E}">
        <p14:creationId xmlns:p14="http://schemas.microsoft.com/office/powerpoint/2010/main" val="1713179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84281F-794D-4812-BD4F-756733728AB7}" type="slidenum">
              <a:rPr lang="en-GB" smtClean="0"/>
              <a:t>9</a:t>
            </a:fld>
            <a:endParaRPr lang="en-GB"/>
          </a:p>
        </p:txBody>
      </p:sp>
    </p:spTree>
    <p:extLst>
      <p:ext uri="{BB962C8B-B14F-4D97-AF65-F5344CB8AC3E}">
        <p14:creationId xmlns:p14="http://schemas.microsoft.com/office/powerpoint/2010/main" val="2675880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84281F-794D-4812-BD4F-756733728AB7}" type="slidenum">
              <a:rPr lang="en-GB" smtClean="0"/>
              <a:t>10</a:t>
            </a:fld>
            <a:endParaRPr lang="en-GB"/>
          </a:p>
        </p:txBody>
      </p:sp>
    </p:spTree>
    <p:extLst>
      <p:ext uri="{BB962C8B-B14F-4D97-AF65-F5344CB8AC3E}">
        <p14:creationId xmlns:p14="http://schemas.microsoft.com/office/powerpoint/2010/main" val="741512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84281F-794D-4812-BD4F-756733728AB7}" type="slidenum">
              <a:rPr lang="en-GB" smtClean="0"/>
              <a:t>11</a:t>
            </a:fld>
            <a:endParaRPr lang="en-GB"/>
          </a:p>
        </p:txBody>
      </p:sp>
    </p:spTree>
    <p:extLst>
      <p:ext uri="{BB962C8B-B14F-4D97-AF65-F5344CB8AC3E}">
        <p14:creationId xmlns:p14="http://schemas.microsoft.com/office/powerpoint/2010/main" val="4268637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84281F-794D-4812-BD4F-756733728AB7}" type="slidenum">
              <a:rPr lang="en-GB" smtClean="0"/>
              <a:t>12</a:t>
            </a:fld>
            <a:endParaRPr lang="en-GB"/>
          </a:p>
        </p:txBody>
      </p:sp>
    </p:spTree>
    <p:extLst>
      <p:ext uri="{BB962C8B-B14F-4D97-AF65-F5344CB8AC3E}">
        <p14:creationId xmlns:p14="http://schemas.microsoft.com/office/powerpoint/2010/main" val="915820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84281F-794D-4812-BD4F-756733728AB7}" type="slidenum">
              <a:rPr lang="en-GB" smtClean="0"/>
              <a:t>21</a:t>
            </a:fld>
            <a:endParaRPr lang="en-GB"/>
          </a:p>
        </p:txBody>
      </p:sp>
    </p:spTree>
    <p:extLst>
      <p:ext uri="{BB962C8B-B14F-4D97-AF65-F5344CB8AC3E}">
        <p14:creationId xmlns:p14="http://schemas.microsoft.com/office/powerpoint/2010/main" val="3152108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5.jpe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7.jpeg"/><Relationship Id="rId10" Type="http://schemas.openxmlformats.org/officeDocument/2006/relationships/image" Target="../media/image41.svg"/><Relationship Id="rId4" Type="http://schemas.openxmlformats.org/officeDocument/2006/relationships/image" Target="../media/image36.jpe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jpeg"/><Relationship Id="rId3" Type="http://schemas.openxmlformats.org/officeDocument/2006/relationships/image" Target="../media/image61.jpeg"/><Relationship Id="rId7" Type="http://schemas.openxmlformats.org/officeDocument/2006/relationships/image" Target="../media/image65.jpeg"/><Relationship Id="rId12" Type="http://schemas.openxmlformats.org/officeDocument/2006/relationships/image" Target="../media/image70.jpeg"/><Relationship Id="rId2" Type="http://schemas.openxmlformats.org/officeDocument/2006/relationships/image" Target="../media/image3.png"/><Relationship Id="rId16" Type="http://schemas.openxmlformats.org/officeDocument/2006/relationships/image" Target="../media/image74.svg"/><Relationship Id="rId1" Type="http://schemas.openxmlformats.org/officeDocument/2006/relationships/slideLayout" Target="../slideLayouts/slideLayout7.xml"/><Relationship Id="rId6" Type="http://schemas.openxmlformats.org/officeDocument/2006/relationships/image" Target="../media/image64.jpeg"/><Relationship Id="rId11" Type="http://schemas.openxmlformats.org/officeDocument/2006/relationships/image" Target="../media/image69.jpeg"/><Relationship Id="rId5" Type="http://schemas.openxmlformats.org/officeDocument/2006/relationships/image" Target="../media/image63.jpeg"/><Relationship Id="rId15" Type="http://schemas.openxmlformats.org/officeDocument/2006/relationships/image" Target="../media/image73.pn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jpeg"/><Relationship Id="rId14" Type="http://schemas.openxmlformats.org/officeDocument/2006/relationships/image" Target="../media/image72.jpe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3.png"/><Relationship Id="rId9"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4.jpe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18518" r="-3747" b="-4441"/>
            </a:stretch>
          </a:blipFill>
        </p:spPr>
        <p:txBody>
          <a:bodyPr/>
          <a:lstStyle/>
          <a:p>
            <a:endParaRPr lang="en-GB"/>
          </a:p>
        </p:txBody>
      </p:sp>
      <p:sp>
        <p:nvSpPr>
          <p:cNvPr id="3" name="TextBox 3"/>
          <p:cNvSpPr txBox="1"/>
          <p:nvPr/>
        </p:nvSpPr>
        <p:spPr>
          <a:xfrm>
            <a:off x="1028700" y="2841625"/>
            <a:ext cx="13761309" cy="3206006"/>
          </a:xfrm>
          <a:prstGeom prst="rect">
            <a:avLst/>
          </a:prstGeom>
        </p:spPr>
        <p:txBody>
          <a:bodyPr wrap="square" lIns="0" tIns="0" rIns="0" bIns="0" rtlCol="0" anchor="t">
            <a:spAutoFit/>
          </a:bodyPr>
          <a:lstStyle/>
          <a:p>
            <a:pPr>
              <a:lnSpc>
                <a:spcPts val="12500"/>
              </a:lnSpc>
            </a:pPr>
            <a:r>
              <a:rPr lang="en-US" sz="12500" dirty="0">
                <a:latin typeface="Public Sans"/>
              </a:rPr>
              <a:t>Brandview Sourcing </a:t>
            </a:r>
            <a:r>
              <a:rPr lang="en-US" sz="9600" dirty="0">
                <a:latin typeface="Public Sans"/>
              </a:rPr>
              <a:t>Ltd.</a:t>
            </a:r>
            <a:endParaRPr lang="en-US" sz="9600" dirty="0"/>
          </a:p>
        </p:txBody>
      </p:sp>
      <p:sp>
        <p:nvSpPr>
          <p:cNvPr id="4" name="TextBox 4"/>
          <p:cNvSpPr txBox="1"/>
          <p:nvPr/>
        </p:nvSpPr>
        <p:spPr>
          <a:xfrm>
            <a:off x="1314273" y="8974182"/>
            <a:ext cx="11380381" cy="563424"/>
          </a:xfrm>
          <a:prstGeom prst="rect">
            <a:avLst/>
          </a:prstGeom>
        </p:spPr>
        <p:txBody>
          <a:bodyPr lIns="0" tIns="0" rIns="0" bIns="0" rtlCol="0" anchor="t">
            <a:spAutoFit/>
          </a:bodyPr>
          <a:lstStyle/>
          <a:p>
            <a:pPr algn="l">
              <a:lnSpc>
                <a:spcPts val="5040"/>
              </a:lnSpc>
            </a:pPr>
            <a:r>
              <a:rPr lang="en-US" sz="2400" dirty="0">
                <a:solidFill>
                  <a:srgbClr val="000000"/>
                </a:solidFill>
                <a:latin typeface="Public Sans"/>
              </a:rPr>
              <a:t>All your Garments Solution in a Single Place</a:t>
            </a:r>
          </a:p>
        </p:txBody>
      </p:sp>
      <p:sp>
        <p:nvSpPr>
          <p:cNvPr id="11" name="TextBox 4">
            <a:extLst>
              <a:ext uri="{FF2B5EF4-FFF2-40B4-BE49-F238E27FC236}">
                <a16:creationId xmlns:a16="http://schemas.microsoft.com/office/drawing/2014/main" id="{877A9D0B-1833-4F5E-3CCA-4DA27AD5B7F4}"/>
              </a:ext>
            </a:extLst>
          </p:cNvPr>
          <p:cNvSpPr txBox="1"/>
          <p:nvPr/>
        </p:nvSpPr>
        <p:spPr>
          <a:xfrm>
            <a:off x="1325424" y="8387226"/>
            <a:ext cx="11380381" cy="586956"/>
          </a:xfrm>
          <a:prstGeom prst="rect">
            <a:avLst/>
          </a:prstGeom>
        </p:spPr>
        <p:txBody>
          <a:bodyPr lIns="0" tIns="0" rIns="0" bIns="0" rtlCol="0" anchor="t">
            <a:spAutoFit/>
          </a:bodyPr>
          <a:lstStyle/>
          <a:p>
            <a:pPr algn="l">
              <a:lnSpc>
                <a:spcPts val="5040"/>
              </a:lnSpc>
            </a:pPr>
            <a:r>
              <a:rPr lang="en-US" sz="3600" b="1">
                <a:solidFill>
                  <a:srgbClr val="000000"/>
                </a:solidFill>
                <a:latin typeface="Public Sans"/>
              </a:rPr>
              <a:t>Rhythm Of Fashion &amp; Aristocracy</a:t>
            </a:r>
          </a:p>
        </p:txBody>
      </p:sp>
      <p:pic>
        <p:nvPicPr>
          <p:cNvPr id="12" name="Picture 11">
            <a:extLst>
              <a:ext uri="{FF2B5EF4-FFF2-40B4-BE49-F238E27FC236}">
                <a16:creationId xmlns:a16="http://schemas.microsoft.com/office/drawing/2014/main" id="{4216D7F4-DE59-F6AD-9762-D00F2F19E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71471" y="2569186"/>
            <a:ext cx="4987829" cy="3743033"/>
          </a:xfrm>
          <a:prstGeom prst="rect">
            <a:avLst/>
          </a:prstGeom>
        </p:spPr>
      </p:pic>
      <p:cxnSp>
        <p:nvCxnSpPr>
          <p:cNvPr id="8" name="Straight Connector 7">
            <a:extLst>
              <a:ext uri="{FF2B5EF4-FFF2-40B4-BE49-F238E27FC236}">
                <a16:creationId xmlns:a16="http://schemas.microsoft.com/office/drawing/2014/main" id="{E4FC5194-E749-C682-621D-93B9F22AF0D8}"/>
              </a:ext>
            </a:extLst>
          </p:cNvPr>
          <p:cNvCxnSpPr/>
          <p:nvPr/>
        </p:nvCxnSpPr>
        <p:spPr>
          <a:xfrm>
            <a:off x="1314273" y="9029700"/>
            <a:ext cx="7067727" cy="0"/>
          </a:xfrm>
          <a:prstGeom prst="line">
            <a:avLst/>
          </a:prstGeom>
          <a:ln>
            <a:solidFill>
              <a:srgbClr val="7E255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AutoShape 6"/>
          <p:cNvSpPr/>
          <p:nvPr/>
        </p:nvSpPr>
        <p:spPr>
          <a:xfrm>
            <a:off x="-187973" y="1077941"/>
            <a:ext cx="18648501" cy="0"/>
          </a:xfrm>
          <a:prstGeom prst="line">
            <a:avLst/>
          </a:prstGeom>
          <a:ln w="9525" cap="rnd">
            <a:solidFill>
              <a:srgbClr val="595959"/>
            </a:solidFill>
            <a:prstDash val="solid"/>
            <a:headEnd type="none" w="sm" len="sm"/>
            <a:tailEnd type="none" w="sm" len="sm"/>
          </a:ln>
        </p:spPr>
        <p:txBody>
          <a:bodyPr/>
          <a:lstStyle/>
          <a:p>
            <a:endParaRPr lang="en-GB"/>
          </a:p>
        </p:txBody>
      </p:sp>
      <p:pic>
        <p:nvPicPr>
          <p:cNvPr id="2" name="Picture 1" descr="A person working in a factory&#10;&#10;Description automatically generated">
            <a:extLst>
              <a:ext uri="{FF2B5EF4-FFF2-40B4-BE49-F238E27FC236}">
                <a16:creationId xmlns:a16="http://schemas.microsoft.com/office/drawing/2014/main" id="{DE0D4C1C-C40A-BEAC-7925-15CB18E94F72}"/>
              </a:ext>
            </a:extLst>
          </p:cNvPr>
          <p:cNvPicPr>
            <a:picLocks noChangeAspect="1"/>
          </p:cNvPicPr>
          <p:nvPr/>
        </p:nvPicPr>
        <p:blipFill>
          <a:blip r:embed="rId3"/>
          <a:stretch>
            <a:fillRect/>
          </a:stretch>
        </p:blipFill>
        <p:spPr>
          <a:xfrm>
            <a:off x="9144000" y="1398879"/>
            <a:ext cx="8191500" cy="4610100"/>
          </a:xfrm>
          <a:prstGeom prst="rect">
            <a:avLst/>
          </a:prstGeom>
        </p:spPr>
      </p:pic>
      <p:pic>
        <p:nvPicPr>
          <p:cNvPr id="3" name="Picture 2" descr="Men working in a warehouse&#10;&#10;Description automatically generated">
            <a:extLst>
              <a:ext uri="{FF2B5EF4-FFF2-40B4-BE49-F238E27FC236}">
                <a16:creationId xmlns:a16="http://schemas.microsoft.com/office/drawing/2014/main" id="{5C31D364-BCB6-ACF4-C0A3-B0AA7D51A15D}"/>
              </a:ext>
            </a:extLst>
          </p:cNvPr>
          <p:cNvPicPr>
            <a:picLocks noChangeAspect="1"/>
          </p:cNvPicPr>
          <p:nvPr/>
        </p:nvPicPr>
        <p:blipFill>
          <a:blip r:embed="rId4"/>
          <a:stretch>
            <a:fillRect/>
          </a:stretch>
        </p:blipFill>
        <p:spPr>
          <a:xfrm>
            <a:off x="9415777" y="6329917"/>
            <a:ext cx="8505825" cy="3829050"/>
          </a:xfrm>
          <a:prstGeom prst="rect">
            <a:avLst/>
          </a:prstGeom>
        </p:spPr>
      </p:pic>
      <p:pic>
        <p:nvPicPr>
          <p:cNvPr id="4" name="Picture 3" descr="A person holding a bag of purple material&#10;&#10;Description automatically generated">
            <a:extLst>
              <a:ext uri="{FF2B5EF4-FFF2-40B4-BE49-F238E27FC236}">
                <a16:creationId xmlns:a16="http://schemas.microsoft.com/office/drawing/2014/main" id="{1F6EB6CF-C29C-2101-2745-80C8D5954013}"/>
              </a:ext>
            </a:extLst>
          </p:cNvPr>
          <p:cNvPicPr>
            <a:picLocks noChangeAspect="1"/>
          </p:cNvPicPr>
          <p:nvPr/>
        </p:nvPicPr>
        <p:blipFill>
          <a:blip r:embed="rId5"/>
          <a:stretch>
            <a:fillRect/>
          </a:stretch>
        </p:blipFill>
        <p:spPr>
          <a:xfrm>
            <a:off x="2904301" y="1373317"/>
            <a:ext cx="5910401" cy="4610093"/>
          </a:xfrm>
          <a:prstGeom prst="rect">
            <a:avLst/>
          </a:prstGeom>
        </p:spPr>
      </p:pic>
      <p:sp>
        <p:nvSpPr>
          <p:cNvPr id="7" name="TextBox 5">
            <a:extLst>
              <a:ext uri="{FF2B5EF4-FFF2-40B4-BE49-F238E27FC236}">
                <a16:creationId xmlns:a16="http://schemas.microsoft.com/office/drawing/2014/main" id="{83B8E51F-1177-83EA-348D-909AA8DC9058}"/>
              </a:ext>
            </a:extLst>
          </p:cNvPr>
          <p:cNvSpPr txBox="1"/>
          <p:nvPr/>
        </p:nvSpPr>
        <p:spPr>
          <a:xfrm>
            <a:off x="1129674" y="456670"/>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12" name="Picture 11" descr="A black and pink circle with a black background&#10;&#10;Description automatically generated">
            <a:extLst>
              <a:ext uri="{FF2B5EF4-FFF2-40B4-BE49-F238E27FC236}">
                <a16:creationId xmlns:a16="http://schemas.microsoft.com/office/drawing/2014/main" id="{14F2375A-E834-282C-0E2D-C9AFFD762C42}"/>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7118" y="192104"/>
            <a:ext cx="1284482" cy="963918"/>
          </a:xfrm>
          <a:prstGeom prst="rect">
            <a:avLst/>
          </a:prstGeom>
        </p:spPr>
      </p:pic>
      <p:pic>
        <p:nvPicPr>
          <p:cNvPr id="10" name="Graphic 9" descr="Business Growth with solid fill">
            <a:extLst>
              <a:ext uri="{FF2B5EF4-FFF2-40B4-BE49-F238E27FC236}">
                <a16:creationId xmlns:a16="http://schemas.microsoft.com/office/drawing/2014/main" id="{26051817-578C-B912-FAA5-956DFEF6E4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09003" y="6769576"/>
            <a:ext cx="914400" cy="914400"/>
          </a:xfrm>
          <a:prstGeom prst="rect">
            <a:avLst/>
          </a:prstGeom>
        </p:spPr>
      </p:pic>
      <p:pic>
        <p:nvPicPr>
          <p:cNvPr id="33" name="Graphic 32" descr="Comment Like with solid fill">
            <a:extLst>
              <a:ext uri="{FF2B5EF4-FFF2-40B4-BE49-F238E27FC236}">
                <a16:creationId xmlns:a16="http://schemas.microsoft.com/office/drawing/2014/main" id="{B5AE6C1D-21CD-253F-2EBB-19E4280A90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2328" y="6155084"/>
            <a:ext cx="914400" cy="914400"/>
          </a:xfrm>
          <a:prstGeom prst="rect">
            <a:avLst/>
          </a:prstGeom>
        </p:spPr>
      </p:pic>
      <p:sp>
        <p:nvSpPr>
          <p:cNvPr id="8" name="TextBox 7">
            <a:extLst>
              <a:ext uri="{FF2B5EF4-FFF2-40B4-BE49-F238E27FC236}">
                <a16:creationId xmlns:a16="http://schemas.microsoft.com/office/drawing/2014/main" id="{71808AE6-6EB6-00A5-C4DB-B10DA48BE73C}"/>
              </a:ext>
            </a:extLst>
          </p:cNvPr>
          <p:cNvSpPr txBox="1"/>
          <p:nvPr/>
        </p:nvSpPr>
        <p:spPr>
          <a:xfrm>
            <a:off x="2223403" y="6335166"/>
            <a:ext cx="5377547" cy="1754326"/>
          </a:xfrm>
          <a:prstGeom prst="rect">
            <a:avLst/>
          </a:prstGeom>
          <a:noFill/>
        </p:spPr>
        <p:txBody>
          <a:bodyPr wrap="square" rtlCol="0">
            <a:spAutoFit/>
          </a:bodyPr>
          <a:lstStyle/>
          <a:p>
            <a:r>
              <a:rPr lang="en-GB" sz="3600" dirty="0">
                <a:latin typeface="Aptos ExtraBold" panose="020F0502020204030204" pitchFamily="34" charset="0"/>
              </a:rPr>
              <a:t>Excellence is not a skill, it's an attitude.</a:t>
            </a:r>
          </a:p>
          <a:p>
            <a:endParaRPr lang="en-GB" sz="3600" dirty="0">
              <a:latin typeface="Aptos ExtraBold" panose="020F0502020204030204" pitchFamily="34" charset="0"/>
            </a:endParaRPr>
          </a:p>
        </p:txBody>
      </p:sp>
      <p:sp>
        <p:nvSpPr>
          <p:cNvPr id="9" name="TextBox 8">
            <a:extLst>
              <a:ext uri="{FF2B5EF4-FFF2-40B4-BE49-F238E27FC236}">
                <a16:creationId xmlns:a16="http://schemas.microsoft.com/office/drawing/2014/main" id="{11696B04-85A8-9DB9-371A-2441C7F01B2F}"/>
              </a:ext>
            </a:extLst>
          </p:cNvPr>
          <p:cNvSpPr txBox="1"/>
          <p:nvPr/>
        </p:nvSpPr>
        <p:spPr>
          <a:xfrm>
            <a:off x="2223403" y="7574848"/>
            <a:ext cx="6234797" cy="2492990"/>
          </a:xfrm>
          <a:prstGeom prst="rect">
            <a:avLst/>
          </a:prstGeom>
          <a:noFill/>
        </p:spPr>
        <p:txBody>
          <a:bodyPr wrap="square" rtlCol="0">
            <a:spAutoFit/>
          </a:bodyPr>
          <a:lstStyle/>
          <a:p>
            <a:r>
              <a:rPr lang="en-GB" sz="2600" dirty="0"/>
              <a:t>Excellence isn’t just about having the right skills; it’s about cultivating the right mindset. It’s an attitude of unwavering commitment to doing your best, continuously improving, and embracing challenges with a positive, proactive approach.</a:t>
            </a:r>
          </a:p>
        </p:txBody>
      </p:sp>
      <p:cxnSp>
        <p:nvCxnSpPr>
          <p:cNvPr id="13" name="Straight Connector 12">
            <a:extLst>
              <a:ext uri="{FF2B5EF4-FFF2-40B4-BE49-F238E27FC236}">
                <a16:creationId xmlns:a16="http://schemas.microsoft.com/office/drawing/2014/main" id="{86945081-8D42-B449-CBAF-34BCC88718AB}"/>
              </a:ext>
            </a:extLst>
          </p:cNvPr>
          <p:cNvCxnSpPr>
            <a:cxnSpLocks/>
          </p:cNvCxnSpPr>
          <p:nvPr/>
        </p:nvCxnSpPr>
        <p:spPr>
          <a:xfrm>
            <a:off x="2223403" y="7498648"/>
            <a:ext cx="5377547"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48103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8E6E2"/>
        </a:solidFill>
        <a:effectLst/>
      </p:bgPr>
    </p:bg>
    <p:spTree>
      <p:nvGrpSpPr>
        <p:cNvPr id="1" name=""/>
        <p:cNvGrpSpPr/>
        <p:nvPr/>
      </p:nvGrpSpPr>
      <p:grpSpPr>
        <a:xfrm>
          <a:off x="0" y="0"/>
          <a:ext cx="0" cy="0"/>
          <a:chOff x="0" y="0"/>
          <a:chExt cx="0" cy="0"/>
        </a:xfrm>
      </p:grpSpPr>
      <p:sp>
        <p:nvSpPr>
          <p:cNvPr id="2" name="AutoShape 2"/>
          <p:cNvSpPr/>
          <p:nvPr/>
        </p:nvSpPr>
        <p:spPr>
          <a:xfrm>
            <a:off x="8981335" y="-203928"/>
            <a:ext cx="9324250" cy="10287000"/>
          </a:xfrm>
          <a:prstGeom prst="rect">
            <a:avLst/>
          </a:prstGeom>
          <a:solidFill>
            <a:srgbClr val="FFFFFF"/>
          </a:solidFill>
        </p:spPr>
        <p:txBody>
          <a:bodyPr/>
          <a:lstStyle/>
          <a:p>
            <a:endParaRPr lang="en-GB"/>
          </a:p>
        </p:txBody>
      </p:sp>
      <p:sp>
        <p:nvSpPr>
          <p:cNvPr id="3" name="AutoShape 3"/>
          <p:cNvSpPr/>
          <p:nvPr/>
        </p:nvSpPr>
        <p:spPr>
          <a:xfrm>
            <a:off x="-360501" y="1284593"/>
            <a:ext cx="18648501" cy="0"/>
          </a:xfrm>
          <a:prstGeom prst="line">
            <a:avLst/>
          </a:prstGeom>
          <a:ln w="9525" cap="rnd">
            <a:solidFill>
              <a:srgbClr val="595959"/>
            </a:solidFill>
            <a:prstDash val="solid"/>
            <a:headEnd type="none" w="sm" len="sm"/>
            <a:tailEnd type="none" w="sm" len="sm"/>
          </a:ln>
        </p:spPr>
        <p:txBody>
          <a:bodyPr/>
          <a:lstStyle/>
          <a:p>
            <a:endParaRPr lang="en-GB"/>
          </a:p>
        </p:txBody>
      </p:sp>
      <p:grpSp>
        <p:nvGrpSpPr>
          <p:cNvPr id="4" name="Group 4"/>
          <p:cNvGrpSpPr/>
          <p:nvPr/>
        </p:nvGrpSpPr>
        <p:grpSpPr>
          <a:xfrm>
            <a:off x="1028699" y="3488332"/>
            <a:ext cx="7439439" cy="1901637"/>
            <a:chOff x="0" y="57151"/>
            <a:chExt cx="9919252" cy="2535515"/>
          </a:xfrm>
        </p:grpSpPr>
        <p:sp>
          <p:nvSpPr>
            <p:cNvPr id="5" name="TextBox 5"/>
            <p:cNvSpPr txBox="1"/>
            <p:nvPr/>
          </p:nvSpPr>
          <p:spPr>
            <a:xfrm>
              <a:off x="0" y="954440"/>
              <a:ext cx="9919252" cy="1638226"/>
            </a:xfrm>
            <a:prstGeom prst="rect">
              <a:avLst/>
            </a:prstGeom>
          </p:spPr>
          <p:txBody>
            <a:bodyPr wrap="square" lIns="0" tIns="0" rIns="0" bIns="0" rtlCol="0" anchor="t">
              <a:spAutoFit/>
            </a:bodyPr>
            <a:lstStyle/>
            <a:p>
              <a:pPr algn="l">
                <a:lnSpc>
                  <a:spcPts val="3120"/>
                </a:lnSpc>
              </a:pPr>
              <a:r>
                <a:rPr lang="en-GB" sz="3600" dirty="0"/>
                <a:t>Broad connections with global suppliers ensure top-quality products at competitive prices.</a:t>
              </a:r>
              <a:endParaRPr lang="en-US" sz="3600" dirty="0">
                <a:solidFill>
                  <a:srgbClr val="000000"/>
                </a:solidFill>
                <a:latin typeface="+mj-lt"/>
              </a:endParaRPr>
            </a:p>
          </p:txBody>
        </p:sp>
        <p:sp>
          <p:nvSpPr>
            <p:cNvPr id="6" name="TextBox 6"/>
            <p:cNvSpPr txBox="1"/>
            <p:nvPr/>
          </p:nvSpPr>
          <p:spPr>
            <a:xfrm>
              <a:off x="0" y="57151"/>
              <a:ext cx="9442173" cy="683948"/>
            </a:xfrm>
            <a:prstGeom prst="rect">
              <a:avLst/>
            </a:prstGeom>
          </p:spPr>
          <p:txBody>
            <a:bodyPr wrap="square" lIns="0" tIns="0" rIns="0" bIns="0" rtlCol="0" anchor="t">
              <a:spAutoFit/>
            </a:bodyPr>
            <a:lstStyle/>
            <a:p>
              <a:pPr algn="l">
                <a:lnSpc>
                  <a:spcPts val="4000"/>
                </a:lnSpc>
              </a:pPr>
              <a:r>
                <a:rPr lang="en-US" sz="3600" dirty="0">
                  <a:solidFill>
                    <a:srgbClr val="000000"/>
                  </a:solidFill>
                  <a:latin typeface="Public Sans Bold"/>
                </a:rPr>
                <a:t>Extensive Supplier Network</a:t>
              </a:r>
            </a:p>
          </p:txBody>
        </p:sp>
      </p:grpSp>
      <p:grpSp>
        <p:nvGrpSpPr>
          <p:cNvPr id="10" name="Group 10"/>
          <p:cNvGrpSpPr/>
          <p:nvPr/>
        </p:nvGrpSpPr>
        <p:grpSpPr>
          <a:xfrm>
            <a:off x="10216263" y="3488332"/>
            <a:ext cx="6963843" cy="2888958"/>
            <a:chOff x="0" y="57151"/>
            <a:chExt cx="9285123" cy="3851943"/>
          </a:xfrm>
        </p:grpSpPr>
        <p:sp>
          <p:nvSpPr>
            <p:cNvPr id="11" name="TextBox 11"/>
            <p:cNvSpPr txBox="1"/>
            <p:nvPr/>
          </p:nvSpPr>
          <p:spPr>
            <a:xfrm>
              <a:off x="0" y="954440"/>
              <a:ext cx="9285123" cy="2954654"/>
            </a:xfrm>
            <a:prstGeom prst="rect">
              <a:avLst/>
            </a:prstGeom>
          </p:spPr>
          <p:txBody>
            <a:bodyPr wrap="square" lIns="0" tIns="0" rIns="0" bIns="0" rtlCol="0" anchor="t">
              <a:spAutoFit/>
            </a:bodyPr>
            <a:lstStyle/>
            <a:p>
              <a:pPr algn="l"/>
              <a:r>
                <a:rPr lang="en-US" sz="3600" dirty="0">
                  <a:solidFill>
                    <a:srgbClr val="000000"/>
                  </a:solidFill>
                  <a:latin typeface="+mj-lt"/>
                </a:rPr>
                <a:t>We scrutinize market trends of fabric, color and style by attending different fair and consult with trend analysis companies.</a:t>
              </a:r>
            </a:p>
          </p:txBody>
        </p:sp>
        <p:sp>
          <p:nvSpPr>
            <p:cNvPr id="12" name="TextBox 12"/>
            <p:cNvSpPr txBox="1"/>
            <p:nvPr/>
          </p:nvSpPr>
          <p:spPr>
            <a:xfrm>
              <a:off x="0" y="57151"/>
              <a:ext cx="8372786" cy="683948"/>
            </a:xfrm>
            <a:prstGeom prst="rect">
              <a:avLst/>
            </a:prstGeom>
          </p:spPr>
          <p:txBody>
            <a:bodyPr wrap="square" lIns="0" tIns="0" rIns="0" bIns="0" rtlCol="0" anchor="t">
              <a:spAutoFit/>
            </a:bodyPr>
            <a:lstStyle/>
            <a:p>
              <a:pPr algn="l">
                <a:lnSpc>
                  <a:spcPts val="4000"/>
                </a:lnSpc>
              </a:pPr>
              <a:r>
                <a:rPr lang="en-US" sz="3600" dirty="0">
                  <a:solidFill>
                    <a:srgbClr val="000000"/>
                  </a:solidFill>
                  <a:latin typeface="Public Sans Bold"/>
                </a:rPr>
                <a:t>Market Trend Analysis</a:t>
              </a:r>
            </a:p>
          </p:txBody>
        </p:sp>
      </p:grpSp>
      <p:grpSp>
        <p:nvGrpSpPr>
          <p:cNvPr id="13" name="Group 13"/>
          <p:cNvGrpSpPr/>
          <p:nvPr/>
        </p:nvGrpSpPr>
        <p:grpSpPr>
          <a:xfrm>
            <a:off x="10216263" y="6807239"/>
            <a:ext cx="6544743" cy="2334960"/>
            <a:chOff x="-1" y="57151"/>
            <a:chExt cx="8726324" cy="3113279"/>
          </a:xfrm>
        </p:grpSpPr>
        <p:sp>
          <p:nvSpPr>
            <p:cNvPr id="14" name="TextBox 14"/>
            <p:cNvSpPr txBox="1"/>
            <p:nvPr/>
          </p:nvSpPr>
          <p:spPr>
            <a:xfrm>
              <a:off x="0" y="954440"/>
              <a:ext cx="8272681" cy="2215990"/>
            </a:xfrm>
            <a:prstGeom prst="rect">
              <a:avLst/>
            </a:prstGeom>
          </p:spPr>
          <p:txBody>
            <a:bodyPr lIns="0" tIns="0" rIns="0" bIns="0" rtlCol="0" anchor="t">
              <a:spAutoFit/>
            </a:bodyPr>
            <a:lstStyle/>
            <a:p>
              <a:pPr algn="l"/>
              <a:r>
                <a:rPr lang="en-US" sz="3600" dirty="0">
                  <a:solidFill>
                    <a:srgbClr val="000000"/>
                  </a:solidFill>
                  <a:latin typeface="+mj-lt"/>
                </a:rPr>
                <a:t>We Analyze the product and production efficiency to ensure competitive pricing.</a:t>
              </a:r>
            </a:p>
          </p:txBody>
        </p:sp>
        <p:sp>
          <p:nvSpPr>
            <p:cNvPr id="15" name="TextBox 15"/>
            <p:cNvSpPr txBox="1"/>
            <p:nvPr/>
          </p:nvSpPr>
          <p:spPr>
            <a:xfrm>
              <a:off x="-1" y="57151"/>
              <a:ext cx="8726324" cy="683948"/>
            </a:xfrm>
            <a:prstGeom prst="rect">
              <a:avLst/>
            </a:prstGeom>
          </p:spPr>
          <p:txBody>
            <a:bodyPr wrap="square" lIns="0" tIns="0" rIns="0" bIns="0" rtlCol="0" anchor="t">
              <a:spAutoFit/>
            </a:bodyPr>
            <a:lstStyle/>
            <a:p>
              <a:pPr algn="l">
                <a:lnSpc>
                  <a:spcPts val="4000"/>
                </a:lnSpc>
              </a:pPr>
              <a:r>
                <a:rPr lang="en-US" sz="3600" dirty="0">
                  <a:solidFill>
                    <a:srgbClr val="000000"/>
                  </a:solidFill>
                  <a:latin typeface="Public Sans Bold"/>
                </a:rPr>
                <a:t>Price Competitiveness</a:t>
              </a:r>
            </a:p>
          </p:txBody>
        </p:sp>
      </p:grpSp>
      <p:sp>
        <p:nvSpPr>
          <p:cNvPr id="17" name="TextBox 17"/>
          <p:cNvSpPr txBox="1"/>
          <p:nvPr/>
        </p:nvSpPr>
        <p:spPr>
          <a:xfrm>
            <a:off x="1028699" y="1966697"/>
            <a:ext cx="9266757" cy="757002"/>
          </a:xfrm>
          <a:prstGeom prst="rect">
            <a:avLst/>
          </a:prstGeom>
        </p:spPr>
        <p:txBody>
          <a:bodyPr wrap="square" lIns="0" tIns="0" rIns="0" bIns="0" rtlCol="0" anchor="t">
            <a:spAutoFit/>
          </a:bodyPr>
          <a:lstStyle/>
          <a:p>
            <a:pPr algn="l">
              <a:lnSpc>
                <a:spcPts val="6400"/>
              </a:lnSpc>
            </a:pPr>
            <a:r>
              <a:rPr lang="en-US" sz="4800" dirty="0">
                <a:solidFill>
                  <a:srgbClr val="000000"/>
                </a:solidFill>
                <a:latin typeface="Public Sans"/>
              </a:rPr>
              <a:t>Our Strength Analysis</a:t>
            </a:r>
          </a:p>
        </p:txBody>
      </p:sp>
      <p:sp>
        <p:nvSpPr>
          <p:cNvPr id="19" name="TextBox 5">
            <a:extLst>
              <a:ext uri="{FF2B5EF4-FFF2-40B4-BE49-F238E27FC236}">
                <a16:creationId xmlns:a16="http://schemas.microsoft.com/office/drawing/2014/main" id="{DE89DB6E-9BC0-2E02-0B89-1453B9404BE9}"/>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20" name="Picture 19">
            <a:extLst>
              <a:ext uri="{FF2B5EF4-FFF2-40B4-BE49-F238E27FC236}">
                <a16:creationId xmlns:a16="http://schemas.microsoft.com/office/drawing/2014/main" id="{4715DEBF-F6B4-621B-D209-022902B2449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grpSp>
        <p:nvGrpSpPr>
          <p:cNvPr id="21" name="Group 7">
            <a:extLst>
              <a:ext uri="{FF2B5EF4-FFF2-40B4-BE49-F238E27FC236}">
                <a16:creationId xmlns:a16="http://schemas.microsoft.com/office/drawing/2014/main" id="{1D905B8E-239D-EFEF-4278-9EB9522F0BB5}"/>
              </a:ext>
            </a:extLst>
          </p:cNvPr>
          <p:cNvGrpSpPr/>
          <p:nvPr/>
        </p:nvGrpSpPr>
        <p:grpSpPr>
          <a:xfrm>
            <a:off x="1028700" y="5705596"/>
            <a:ext cx="8220472" cy="1888108"/>
            <a:chOff x="0" y="57151"/>
            <a:chExt cx="10960630" cy="2517476"/>
          </a:xfrm>
        </p:grpSpPr>
        <p:sp>
          <p:nvSpPr>
            <p:cNvPr id="22" name="TextBox 8">
              <a:extLst>
                <a:ext uri="{FF2B5EF4-FFF2-40B4-BE49-F238E27FC236}">
                  <a16:creationId xmlns:a16="http://schemas.microsoft.com/office/drawing/2014/main" id="{9F531166-65E9-49D4-56B6-B1A29E4DB08C}"/>
                </a:ext>
              </a:extLst>
            </p:cNvPr>
            <p:cNvSpPr txBox="1"/>
            <p:nvPr/>
          </p:nvSpPr>
          <p:spPr>
            <a:xfrm>
              <a:off x="0" y="954440"/>
              <a:ext cx="9208467" cy="1620187"/>
            </a:xfrm>
            <a:prstGeom prst="rect">
              <a:avLst/>
            </a:prstGeom>
          </p:spPr>
          <p:txBody>
            <a:bodyPr wrap="square" lIns="0" tIns="0" rIns="0" bIns="0" rtlCol="0" anchor="t">
              <a:spAutoFit/>
            </a:bodyPr>
            <a:lstStyle/>
            <a:p>
              <a:pPr algn="l">
                <a:lnSpc>
                  <a:spcPts val="3120"/>
                </a:lnSpc>
              </a:pPr>
              <a:r>
                <a:rPr lang="en-GB" sz="3600" dirty="0"/>
                <a:t>Full-service logistics from transportation to distribution for smooth delivery.</a:t>
              </a:r>
              <a:endParaRPr lang="en-US" sz="3600" dirty="0">
                <a:solidFill>
                  <a:srgbClr val="000000"/>
                </a:solidFill>
                <a:latin typeface="+mj-lt"/>
              </a:endParaRPr>
            </a:p>
          </p:txBody>
        </p:sp>
        <p:sp>
          <p:nvSpPr>
            <p:cNvPr id="23" name="TextBox 9">
              <a:extLst>
                <a:ext uri="{FF2B5EF4-FFF2-40B4-BE49-F238E27FC236}">
                  <a16:creationId xmlns:a16="http://schemas.microsoft.com/office/drawing/2014/main" id="{863FFF2C-5D34-3FCB-A366-9921FD642872}"/>
                </a:ext>
              </a:extLst>
            </p:cNvPr>
            <p:cNvSpPr txBox="1"/>
            <p:nvPr/>
          </p:nvSpPr>
          <p:spPr>
            <a:xfrm>
              <a:off x="0" y="57151"/>
              <a:ext cx="10960630" cy="683948"/>
            </a:xfrm>
            <a:prstGeom prst="rect">
              <a:avLst/>
            </a:prstGeom>
          </p:spPr>
          <p:txBody>
            <a:bodyPr wrap="square" lIns="0" tIns="0" rIns="0" bIns="0" rtlCol="0" anchor="t">
              <a:spAutoFit/>
            </a:bodyPr>
            <a:lstStyle/>
            <a:p>
              <a:pPr algn="l">
                <a:lnSpc>
                  <a:spcPts val="4000"/>
                </a:lnSpc>
              </a:pPr>
              <a:r>
                <a:rPr lang="en-US" sz="3600" dirty="0">
                  <a:solidFill>
                    <a:srgbClr val="000000"/>
                  </a:solidFill>
                  <a:latin typeface="Public Sans Bold"/>
                </a:rPr>
                <a:t>Comprehensive Logistics Support</a:t>
              </a:r>
            </a:p>
          </p:txBody>
        </p:sp>
      </p:grpSp>
      <p:grpSp>
        <p:nvGrpSpPr>
          <p:cNvPr id="26" name="Group 7">
            <a:extLst>
              <a:ext uri="{FF2B5EF4-FFF2-40B4-BE49-F238E27FC236}">
                <a16:creationId xmlns:a16="http://schemas.microsoft.com/office/drawing/2014/main" id="{E11D1B8A-5429-4310-D69B-F321D2028C8D}"/>
              </a:ext>
            </a:extLst>
          </p:cNvPr>
          <p:cNvGrpSpPr/>
          <p:nvPr/>
        </p:nvGrpSpPr>
        <p:grpSpPr>
          <a:xfrm>
            <a:off x="1028699" y="7846075"/>
            <a:ext cx="6743700" cy="1901638"/>
            <a:chOff x="0" y="57151"/>
            <a:chExt cx="8991600" cy="2535515"/>
          </a:xfrm>
        </p:grpSpPr>
        <p:sp>
          <p:nvSpPr>
            <p:cNvPr id="27" name="TextBox 8">
              <a:extLst>
                <a:ext uri="{FF2B5EF4-FFF2-40B4-BE49-F238E27FC236}">
                  <a16:creationId xmlns:a16="http://schemas.microsoft.com/office/drawing/2014/main" id="{B21D89D3-A247-D219-04D1-B7DA1F62EED5}"/>
                </a:ext>
              </a:extLst>
            </p:cNvPr>
            <p:cNvSpPr txBox="1"/>
            <p:nvPr/>
          </p:nvSpPr>
          <p:spPr>
            <a:xfrm>
              <a:off x="0" y="954440"/>
              <a:ext cx="8272681" cy="1638226"/>
            </a:xfrm>
            <a:prstGeom prst="rect">
              <a:avLst/>
            </a:prstGeom>
          </p:spPr>
          <p:txBody>
            <a:bodyPr lIns="0" tIns="0" rIns="0" bIns="0" rtlCol="0" anchor="t">
              <a:spAutoFit/>
            </a:bodyPr>
            <a:lstStyle/>
            <a:p>
              <a:pPr algn="l">
                <a:lnSpc>
                  <a:spcPts val="3120"/>
                </a:lnSpc>
              </a:pPr>
              <a:r>
                <a:rPr lang="en-GB" sz="3600" dirty="0">
                  <a:solidFill>
                    <a:srgbClr val="000000"/>
                  </a:solidFill>
                  <a:latin typeface="+mj-lt"/>
                </a:rPr>
                <a:t>Skilled professionals with deep industry knowledge to meet your specific needs.</a:t>
              </a:r>
              <a:endParaRPr lang="en-US" sz="3600" dirty="0">
                <a:solidFill>
                  <a:srgbClr val="000000"/>
                </a:solidFill>
                <a:latin typeface="+mj-lt"/>
              </a:endParaRPr>
            </a:p>
          </p:txBody>
        </p:sp>
        <p:sp>
          <p:nvSpPr>
            <p:cNvPr id="28" name="TextBox 9">
              <a:extLst>
                <a:ext uri="{FF2B5EF4-FFF2-40B4-BE49-F238E27FC236}">
                  <a16:creationId xmlns:a16="http://schemas.microsoft.com/office/drawing/2014/main" id="{7C8F4DE0-38B1-5B0C-C78F-CC17771C9AA8}"/>
                </a:ext>
              </a:extLst>
            </p:cNvPr>
            <p:cNvSpPr txBox="1"/>
            <p:nvPr/>
          </p:nvSpPr>
          <p:spPr>
            <a:xfrm>
              <a:off x="0" y="57151"/>
              <a:ext cx="8991600" cy="683948"/>
            </a:xfrm>
            <a:prstGeom prst="rect">
              <a:avLst/>
            </a:prstGeom>
          </p:spPr>
          <p:txBody>
            <a:bodyPr wrap="square" lIns="0" tIns="0" rIns="0" bIns="0" rtlCol="0" anchor="t">
              <a:spAutoFit/>
            </a:bodyPr>
            <a:lstStyle/>
            <a:p>
              <a:pPr algn="l">
                <a:lnSpc>
                  <a:spcPts val="4000"/>
                </a:lnSpc>
              </a:pPr>
              <a:r>
                <a:rPr lang="en-US" sz="3600" dirty="0">
                  <a:solidFill>
                    <a:srgbClr val="000000"/>
                  </a:solidFill>
                  <a:latin typeface="Public Sans Bold"/>
                </a:rPr>
                <a:t>Employee Engagement</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8E6E2"/>
        </a:solidFill>
        <a:effectLst/>
      </p:bgPr>
    </p:bg>
    <p:spTree>
      <p:nvGrpSpPr>
        <p:cNvPr id="1" name=""/>
        <p:cNvGrpSpPr/>
        <p:nvPr/>
      </p:nvGrpSpPr>
      <p:grpSpPr>
        <a:xfrm>
          <a:off x="0" y="0"/>
          <a:ext cx="0" cy="0"/>
          <a:chOff x="0" y="0"/>
          <a:chExt cx="0" cy="0"/>
        </a:xfrm>
      </p:grpSpPr>
      <p:sp>
        <p:nvSpPr>
          <p:cNvPr id="2" name="AutoShape 2"/>
          <p:cNvSpPr/>
          <p:nvPr/>
        </p:nvSpPr>
        <p:spPr>
          <a:xfrm>
            <a:off x="-360501" y="1284593"/>
            <a:ext cx="18648501" cy="0"/>
          </a:xfrm>
          <a:prstGeom prst="line">
            <a:avLst/>
          </a:prstGeom>
          <a:ln w="9525" cap="rnd">
            <a:solidFill>
              <a:srgbClr val="595959"/>
            </a:solidFill>
            <a:prstDash val="solid"/>
            <a:headEnd type="none" w="sm" len="sm"/>
            <a:tailEnd type="none" w="sm" len="sm"/>
          </a:ln>
        </p:spPr>
        <p:txBody>
          <a:bodyPr/>
          <a:lstStyle/>
          <a:p>
            <a:endParaRPr lang="en-GB"/>
          </a:p>
        </p:txBody>
      </p:sp>
      <p:grpSp>
        <p:nvGrpSpPr>
          <p:cNvPr id="6" name="Group 6"/>
          <p:cNvGrpSpPr/>
          <p:nvPr/>
        </p:nvGrpSpPr>
        <p:grpSpPr>
          <a:xfrm>
            <a:off x="9431109" y="1913165"/>
            <a:ext cx="7936021" cy="4706940"/>
            <a:chOff x="-1495245" y="133351"/>
            <a:chExt cx="10581361" cy="6275920"/>
          </a:xfrm>
        </p:grpSpPr>
        <p:sp>
          <p:nvSpPr>
            <p:cNvPr id="7" name="TextBox 7"/>
            <p:cNvSpPr txBox="1"/>
            <p:nvPr/>
          </p:nvSpPr>
          <p:spPr>
            <a:xfrm>
              <a:off x="-1495244" y="133351"/>
              <a:ext cx="10581360" cy="2744940"/>
            </a:xfrm>
            <a:prstGeom prst="rect">
              <a:avLst/>
            </a:prstGeom>
          </p:spPr>
          <p:txBody>
            <a:bodyPr wrap="square" lIns="0" tIns="0" rIns="0" bIns="0" rtlCol="0" anchor="t">
              <a:spAutoFit/>
            </a:bodyPr>
            <a:lstStyle/>
            <a:p>
              <a:pPr>
                <a:lnSpc>
                  <a:spcPts val="8000"/>
                </a:lnSpc>
              </a:pPr>
              <a:r>
                <a:rPr lang="en-US" sz="8000">
                  <a:solidFill>
                    <a:srgbClr val="000000"/>
                  </a:solidFill>
                  <a:ea typeface="+mn-lt"/>
                  <a:cs typeface="+mn-lt"/>
                </a:rPr>
                <a:t>Our Demographic Product Portfolio</a:t>
              </a:r>
              <a:endParaRPr lang="en-US"/>
            </a:p>
          </p:txBody>
        </p:sp>
        <p:sp>
          <p:nvSpPr>
            <p:cNvPr id="8" name="TextBox 8"/>
            <p:cNvSpPr txBox="1"/>
            <p:nvPr/>
          </p:nvSpPr>
          <p:spPr>
            <a:xfrm>
              <a:off x="-1495245" y="3126321"/>
              <a:ext cx="10581360" cy="3282950"/>
            </a:xfrm>
            <a:prstGeom prst="rect">
              <a:avLst/>
            </a:prstGeom>
          </p:spPr>
          <p:txBody>
            <a:bodyPr wrap="square" lIns="0" tIns="0" rIns="0" bIns="0" rtlCol="0" anchor="t">
              <a:spAutoFit/>
            </a:bodyPr>
            <a:lstStyle/>
            <a:p>
              <a:pPr>
                <a:lnSpc>
                  <a:spcPts val="4800"/>
                </a:lnSpc>
              </a:pPr>
              <a:r>
                <a:rPr lang="en-US" sz="4000">
                  <a:solidFill>
                    <a:srgbClr val="000000"/>
                  </a:solidFill>
                  <a:ea typeface="+mn-lt"/>
                  <a:cs typeface="+mn-lt"/>
                </a:rPr>
                <a:t>Here’s an overview of the diverse product categories we handle, tailored to meet the needs of different demographic groups.</a:t>
              </a:r>
              <a:endParaRPr lang="en-US"/>
            </a:p>
          </p:txBody>
        </p:sp>
      </p:grpSp>
      <p:pic>
        <p:nvPicPr>
          <p:cNvPr id="5" name="Picture 4" descr="A diagram of a variety of clothing&#10;&#10;Description automatically generated">
            <a:extLst>
              <a:ext uri="{FF2B5EF4-FFF2-40B4-BE49-F238E27FC236}">
                <a16:creationId xmlns:a16="http://schemas.microsoft.com/office/drawing/2014/main" id="{5320278F-8289-8E5F-8F68-682871847652}"/>
              </a:ext>
            </a:extLst>
          </p:cNvPr>
          <p:cNvPicPr>
            <a:picLocks noChangeAspect="1"/>
          </p:cNvPicPr>
          <p:nvPr/>
        </p:nvPicPr>
        <p:blipFill>
          <a:blip r:embed="rId3"/>
          <a:stretch>
            <a:fillRect/>
          </a:stretch>
        </p:blipFill>
        <p:spPr>
          <a:xfrm>
            <a:off x="-2714733" y="1397911"/>
            <a:ext cx="11852693" cy="8889520"/>
          </a:xfrm>
          <a:prstGeom prst="rect">
            <a:avLst/>
          </a:prstGeom>
        </p:spPr>
      </p:pic>
      <p:sp>
        <p:nvSpPr>
          <p:cNvPr id="10" name="TextBox 5">
            <a:extLst>
              <a:ext uri="{FF2B5EF4-FFF2-40B4-BE49-F238E27FC236}">
                <a16:creationId xmlns:a16="http://schemas.microsoft.com/office/drawing/2014/main" id="{9354BAAC-FC7B-2590-8459-2C8701FBB354}"/>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12" name="Picture 11" descr="A black and pink circle with a black background&#10;&#10;Description automatically generated">
            <a:extLst>
              <a:ext uri="{FF2B5EF4-FFF2-40B4-BE49-F238E27FC236}">
                <a16:creationId xmlns:a16="http://schemas.microsoft.com/office/drawing/2014/main" id="{B93196A5-2175-44AB-AAC2-B679522D61C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8E6E2"/>
        </a:solidFill>
        <a:effectLst/>
      </p:bgPr>
    </p:bg>
    <p:spTree>
      <p:nvGrpSpPr>
        <p:cNvPr id="1" name=""/>
        <p:cNvGrpSpPr/>
        <p:nvPr/>
      </p:nvGrpSpPr>
      <p:grpSpPr>
        <a:xfrm>
          <a:off x="0" y="0"/>
          <a:ext cx="0" cy="0"/>
          <a:chOff x="0" y="0"/>
          <a:chExt cx="0" cy="0"/>
        </a:xfrm>
      </p:grpSpPr>
      <p:grpSp>
        <p:nvGrpSpPr>
          <p:cNvPr id="2" name="Group 2"/>
          <p:cNvGrpSpPr/>
          <p:nvPr/>
        </p:nvGrpSpPr>
        <p:grpSpPr>
          <a:xfrm>
            <a:off x="6528426" y="1669429"/>
            <a:ext cx="11099726" cy="8372450"/>
            <a:chOff x="0" y="0"/>
            <a:chExt cx="14799634" cy="11163267"/>
          </a:xfrm>
        </p:grpSpPr>
        <p:pic>
          <p:nvPicPr>
            <p:cNvPr id="3" name="Picture 3" descr="A person standing in a city&#10;&#10;Description automatically generated"/>
            <p:cNvPicPr>
              <a:picLocks noChangeAspect="1"/>
            </p:cNvPicPr>
            <p:nvPr/>
          </p:nvPicPr>
          <p:blipFill>
            <a:blip r:embed="rId2"/>
            <a:srcRect l="8916" r="8916"/>
            <a:stretch>
              <a:fillRect/>
            </a:stretch>
          </p:blipFill>
          <p:spPr>
            <a:xfrm>
              <a:off x="0" y="0"/>
              <a:ext cx="7336317" cy="11163267"/>
            </a:xfrm>
            <a:prstGeom prst="rect">
              <a:avLst/>
            </a:prstGeom>
          </p:spPr>
        </p:pic>
        <p:pic>
          <p:nvPicPr>
            <p:cNvPr id="4" name="Picture 4"/>
            <p:cNvPicPr>
              <a:picLocks noChangeAspect="1"/>
            </p:cNvPicPr>
            <p:nvPr/>
          </p:nvPicPr>
          <p:blipFill>
            <a:blip r:embed="rId3"/>
            <a:srcRect t="12392" b="12392"/>
            <a:stretch>
              <a:fillRect/>
            </a:stretch>
          </p:blipFill>
          <p:spPr>
            <a:xfrm>
              <a:off x="7463317" y="0"/>
              <a:ext cx="7336317" cy="5518133"/>
            </a:xfrm>
            <a:prstGeom prst="rect">
              <a:avLst/>
            </a:prstGeom>
          </p:spPr>
        </p:pic>
        <p:pic>
          <p:nvPicPr>
            <p:cNvPr id="5" name="Picture 5" descr="A group of shirts on swingers&#10;&#10;Description automatically generated"/>
            <p:cNvPicPr>
              <a:picLocks noChangeAspect="1"/>
            </p:cNvPicPr>
            <p:nvPr/>
          </p:nvPicPr>
          <p:blipFill>
            <a:blip r:embed="rId4"/>
            <a:srcRect l="5727" r="5727"/>
            <a:stretch>
              <a:fillRect/>
            </a:stretch>
          </p:blipFill>
          <p:spPr>
            <a:xfrm>
              <a:off x="7463317" y="5645134"/>
              <a:ext cx="7336317" cy="5518133"/>
            </a:xfrm>
            <a:prstGeom prst="rect">
              <a:avLst/>
            </a:prstGeom>
          </p:spPr>
        </p:pic>
      </p:grpSp>
      <p:sp>
        <p:nvSpPr>
          <p:cNvPr id="6" name="AutoShape 6"/>
          <p:cNvSpPr/>
          <p:nvPr/>
        </p:nvSpPr>
        <p:spPr>
          <a:xfrm>
            <a:off x="-360501" y="1284593"/>
            <a:ext cx="18648501" cy="0"/>
          </a:xfrm>
          <a:prstGeom prst="line">
            <a:avLst/>
          </a:prstGeom>
          <a:ln w="9525" cap="rnd">
            <a:solidFill>
              <a:srgbClr val="595959"/>
            </a:solidFill>
            <a:prstDash val="solid"/>
            <a:headEnd type="none" w="sm" len="sm"/>
            <a:tailEnd type="none" w="sm" len="sm"/>
          </a:ln>
        </p:spPr>
        <p:txBody>
          <a:bodyPr/>
          <a:lstStyle/>
          <a:p>
            <a:endParaRPr lang="en-GB"/>
          </a:p>
        </p:txBody>
      </p:sp>
      <p:sp>
        <p:nvSpPr>
          <p:cNvPr id="13" name="TextBox 5">
            <a:extLst>
              <a:ext uri="{FF2B5EF4-FFF2-40B4-BE49-F238E27FC236}">
                <a16:creationId xmlns:a16="http://schemas.microsoft.com/office/drawing/2014/main" id="{593C79FB-2718-EB5B-33A1-1F79F80A0698}"/>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15" name="Picture 14" descr="A black and pink circle with a black background&#10;&#10;Description automatically generated">
            <a:extLst>
              <a:ext uri="{FF2B5EF4-FFF2-40B4-BE49-F238E27FC236}">
                <a16:creationId xmlns:a16="http://schemas.microsoft.com/office/drawing/2014/main" id="{AA593A87-521B-7D8F-9AFF-849A6FE901C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sp>
        <p:nvSpPr>
          <p:cNvPr id="16" name="TextBox 10">
            <a:extLst>
              <a:ext uri="{FF2B5EF4-FFF2-40B4-BE49-F238E27FC236}">
                <a16:creationId xmlns:a16="http://schemas.microsoft.com/office/drawing/2014/main" id="{D22207F3-41AD-71BC-0580-BF52CA2232D6}"/>
              </a:ext>
            </a:extLst>
          </p:cNvPr>
          <p:cNvSpPr txBox="1"/>
          <p:nvPr/>
        </p:nvSpPr>
        <p:spPr>
          <a:xfrm>
            <a:off x="729359" y="4756150"/>
            <a:ext cx="4640138" cy="774699"/>
          </a:xfrm>
          <a:prstGeom prst="rect">
            <a:avLst/>
          </a:prstGeom>
        </p:spPr>
        <p:txBody>
          <a:bodyPr lIns="0" tIns="0" rIns="0" bIns="0" rtlCol="0" anchor="t">
            <a:spAutoFit/>
          </a:bodyPr>
          <a:lstStyle/>
          <a:p>
            <a:pPr>
              <a:lnSpc>
                <a:spcPts val="3120"/>
              </a:lnSpc>
            </a:pPr>
            <a:r>
              <a:rPr lang="en-GB" sz="2400" b="1" dirty="0"/>
              <a:t>Elevate Your Style with Our Men’s Collection</a:t>
            </a:r>
            <a:endParaRPr lang="en-US" sz="2400" b="1" dirty="0">
              <a:solidFill>
                <a:srgbClr val="000000"/>
              </a:solidFill>
              <a:latin typeface="Public Sans Thin"/>
            </a:endParaRPr>
          </a:p>
        </p:txBody>
      </p:sp>
      <p:sp>
        <p:nvSpPr>
          <p:cNvPr id="17" name="TextBox 11">
            <a:extLst>
              <a:ext uri="{FF2B5EF4-FFF2-40B4-BE49-F238E27FC236}">
                <a16:creationId xmlns:a16="http://schemas.microsoft.com/office/drawing/2014/main" id="{6251D358-3B7F-1694-B71F-0C4CA6E51F11}"/>
              </a:ext>
            </a:extLst>
          </p:cNvPr>
          <p:cNvSpPr txBox="1"/>
          <p:nvPr/>
        </p:nvSpPr>
        <p:spPr>
          <a:xfrm>
            <a:off x="729359" y="4144462"/>
            <a:ext cx="4640138" cy="512961"/>
          </a:xfrm>
          <a:prstGeom prst="rect">
            <a:avLst/>
          </a:prstGeom>
        </p:spPr>
        <p:txBody>
          <a:bodyPr lIns="0" tIns="0" rIns="0" bIns="0" rtlCol="0" anchor="t">
            <a:spAutoFit/>
          </a:bodyPr>
          <a:lstStyle/>
          <a:p>
            <a:pPr algn="l">
              <a:lnSpc>
                <a:spcPts val="4000"/>
              </a:lnSpc>
            </a:pPr>
            <a:r>
              <a:rPr lang="en-US" sz="4000" dirty="0">
                <a:solidFill>
                  <a:srgbClr val="000000"/>
                </a:solidFill>
                <a:latin typeface="Public Sans Bold"/>
              </a:rPr>
              <a:t>Men’s Collection</a:t>
            </a:r>
          </a:p>
        </p:txBody>
      </p:sp>
      <p:sp>
        <p:nvSpPr>
          <p:cNvPr id="18" name="TextBox 17">
            <a:extLst>
              <a:ext uri="{FF2B5EF4-FFF2-40B4-BE49-F238E27FC236}">
                <a16:creationId xmlns:a16="http://schemas.microsoft.com/office/drawing/2014/main" id="{FE4A59F1-7683-EE80-E94D-D5386A93A173}"/>
              </a:ext>
            </a:extLst>
          </p:cNvPr>
          <p:cNvSpPr txBox="1"/>
          <p:nvPr/>
        </p:nvSpPr>
        <p:spPr>
          <a:xfrm>
            <a:off x="655320" y="5629576"/>
            <a:ext cx="3785491" cy="3046988"/>
          </a:xfrm>
          <a:prstGeom prst="rect">
            <a:avLst/>
          </a:prstGeom>
          <a:noFill/>
        </p:spPr>
        <p:txBody>
          <a:bodyPr wrap="square" rtlCol="0">
            <a:spAutoFit/>
          </a:bodyPr>
          <a:lstStyle/>
          <a:p>
            <a:pPr algn="just"/>
            <a:r>
              <a:rPr lang="en-GB" sz="2400" dirty="0"/>
              <a:t>Discover our curated range of men’s apparel designed for every occasion. From timeless classics to contemporary trends, our collection features high-quality fabrics and impeccable craftsmanship. </a:t>
            </a:r>
          </a:p>
        </p:txBody>
      </p:sp>
    </p:spTree>
    <p:extLst>
      <p:ext uri="{BB962C8B-B14F-4D97-AF65-F5344CB8AC3E}">
        <p14:creationId xmlns:p14="http://schemas.microsoft.com/office/powerpoint/2010/main" val="2572319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8E6E2"/>
        </a:solidFill>
        <a:effectLst/>
      </p:bgPr>
    </p:bg>
    <p:spTree>
      <p:nvGrpSpPr>
        <p:cNvPr id="1" name=""/>
        <p:cNvGrpSpPr/>
        <p:nvPr/>
      </p:nvGrpSpPr>
      <p:grpSpPr>
        <a:xfrm>
          <a:off x="0" y="0"/>
          <a:ext cx="0" cy="0"/>
          <a:chOff x="0" y="0"/>
          <a:chExt cx="0" cy="0"/>
        </a:xfrm>
      </p:grpSpPr>
      <p:grpSp>
        <p:nvGrpSpPr>
          <p:cNvPr id="2" name="Group 2"/>
          <p:cNvGrpSpPr/>
          <p:nvPr/>
        </p:nvGrpSpPr>
        <p:grpSpPr>
          <a:xfrm>
            <a:off x="6629400" y="1443374"/>
            <a:ext cx="11107400" cy="8561069"/>
            <a:chOff x="136363" y="-186707"/>
            <a:chExt cx="14809866" cy="11414760"/>
          </a:xfrm>
        </p:grpSpPr>
        <p:pic>
          <p:nvPicPr>
            <p:cNvPr id="3" name="Picture 3"/>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136363" y="64786"/>
              <a:ext cx="7336317" cy="11163267"/>
            </a:xfrm>
            <a:prstGeom prst="rect">
              <a:avLst/>
            </a:prstGeom>
          </p:spPr>
        </p:pic>
        <p:pic>
          <p:nvPicPr>
            <p:cNvPr id="4" name="Picture 4" descr="A person holding a pair of jeans&#10;&#10;Description automatically generated"/>
            <p:cNvPicPr>
              <a:picLocks noChangeAspect="1"/>
            </p:cNvPicPr>
            <p:nvPr/>
          </p:nvPicPr>
          <p:blipFill>
            <a:blip r:embed="rId3"/>
            <a:srcRect l="6095" t="1727" r="-1721" b="38640"/>
            <a:stretch/>
          </p:blipFill>
          <p:spPr>
            <a:xfrm>
              <a:off x="7605557" y="5394898"/>
              <a:ext cx="7015432" cy="5833155"/>
            </a:xfrm>
            <a:prstGeom prst="rect">
              <a:avLst/>
            </a:prstGeom>
          </p:spPr>
        </p:pic>
        <p:pic>
          <p:nvPicPr>
            <p:cNvPr id="5" name="Picture 5"/>
            <p:cNvPicPr>
              <a:picLocks noChangeAspect="1"/>
            </p:cNvPicPr>
            <p:nvPr/>
          </p:nvPicPr>
          <p:blipFill>
            <a:blip r:embed="rId4" cstate="screen">
              <a:extLst>
                <a:ext uri="{28A0092B-C50C-407E-A947-70E740481C1C}">
                  <a14:useLocalDpi xmlns:a14="http://schemas.microsoft.com/office/drawing/2010/main" val="0"/>
                </a:ext>
              </a:extLst>
            </a:blip>
            <a:srcRect t="-1837" r="-147"/>
            <a:stretch/>
          </p:blipFill>
          <p:spPr>
            <a:xfrm>
              <a:off x="7483637" y="-186707"/>
              <a:ext cx="7462592" cy="5583447"/>
            </a:xfrm>
            <a:prstGeom prst="rect">
              <a:avLst/>
            </a:prstGeom>
          </p:spPr>
        </p:pic>
      </p:grpSp>
      <p:sp>
        <p:nvSpPr>
          <p:cNvPr id="6" name="AutoShape 6"/>
          <p:cNvSpPr/>
          <p:nvPr/>
        </p:nvSpPr>
        <p:spPr>
          <a:xfrm>
            <a:off x="-360501" y="1284593"/>
            <a:ext cx="18648501" cy="0"/>
          </a:xfrm>
          <a:prstGeom prst="line">
            <a:avLst/>
          </a:prstGeom>
          <a:ln w="9525" cap="rnd">
            <a:solidFill>
              <a:srgbClr val="595959"/>
            </a:solidFill>
            <a:prstDash val="solid"/>
            <a:headEnd type="none" w="sm" len="sm"/>
            <a:tailEnd type="none" w="sm" len="sm"/>
          </a:ln>
        </p:spPr>
        <p:txBody>
          <a:bodyPr/>
          <a:lstStyle/>
          <a:p>
            <a:endParaRPr lang="en-GB"/>
          </a:p>
        </p:txBody>
      </p:sp>
      <p:sp>
        <p:nvSpPr>
          <p:cNvPr id="13" name="TextBox 5">
            <a:extLst>
              <a:ext uri="{FF2B5EF4-FFF2-40B4-BE49-F238E27FC236}">
                <a16:creationId xmlns:a16="http://schemas.microsoft.com/office/drawing/2014/main" id="{DD62B1B7-5CA3-0AA3-35F6-E22B1636EFF5}"/>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15" name="Picture 14" descr="A black and pink circle with a black background&#10;&#10;Description automatically generated">
            <a:extLst>
              <a:ext uri="{FF2B5EF4-FFF2-40B4-BE49-F238E27FC236}">
                <a16:creationId xmlns:a16="http://schemas.microsoft.com/office/drawing/2014/main" id="{E48CCC87-880A-158E-4C1E-C6E7D58C16B8}"/>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sp>
        <p:nvSpPr>
          <p:cNvPr id="14" name="TextBox 10">
            <a:extLst>
              <a:ext uri="{FF2B5EF4-FFF2-40B4-BE49-F238E27FC236}">
                <a16:creationId xmlns:a16="http://schemas.microsoft.com/office/drawing/2014/main" id="{4D4735C4-D18D-B150-39FA-36C908B63754}"/>
              </a:ext>
            </a:extLst>
          </p:cNvPr>
          <p:cNvSpPr txBox="1"/>
          <p:nvPr/>
        </p:nvSpPr>
        <p:spPr>
          <a:xfrm>
            <a:off x="729359" y="4756150"/>
            <a:ext cx="4640138" cy="774699"/>
          </a:xfrm>
          <a:prstGeom prst="rect">
            <a:avLst/>
          </a:prstGeom>
        </p:spPr>
        <p:txBody>
          <a:bodyPr lIns="0" tIns="0" rIns="0" bIns="0" rtlCol="0" anchor="t">
            <a:spAutoFit/>
          </a:bodyPr>
          <a:lstStyle/>
          <a:p>
            <a:pPr>
              <a:lnSpc>
                <a:spcPts val="3120"/>
              </a:lnSpc>
            </a:pPr>
            <a:r>
              <a:rPr lang="en-GB" sz="2400" b="1" dirty="0"/>
              <a:t>Elevate Your Style with Our Men’s Collection</a:t>
            </a:r>
            <a:endParaRPr lang="en-US" sz="2400" b="1" dirty="0">
              <a:solidFill>
                <a:srgbClr val="000000"/>
              </a:solidFill>
              <a:latin typeface="Public Sans Thin"/>
            </a:endParaRPr>
          </a:p>
        </p:txBody>
      </p:sp>
      <p:sp>
        <p:nvSpPr>
          <p:cNvPr id="16" name="TextBox 11">
            <a:extLst>
              <a:ext uri="{FF2B5EF4-FFF2-40B4-BE49-F238E27FC236}">
                <a16:creationId xmlns:a16="http://schemas.microsoft.com/office/drawing/2014/main" id="{75AC0115-58A6-5123-6C7B-F55EF475D39A}"/>
              </a:ext>
            </a:extLst>
          </p:cNvPr>
          <p:cNvSpPr txBox="1"/>
          <p:nvPr/>
        </p:nvSpPr>
        <p:spPr>
          <a:xfrm>
            <a:off x="729359" y="4144462"/>
            <a:ext cx="4640138" cy="512961"/>
          </a:xfrm>
          <a:prstGeom prst="rect">
            <a:avLst/>
          </a:prstGeom>
        </p:spPr>
        <p:txBody>
          <a:bodyPr lIns="0" tIns="0" rIns="0" bIns="0" rtlCol="0" anchor="t">
            <a:spAutoFit/>
          </a:bodyPr>
          <a:lstStyle/>
          <a:p>
            <a:pPr algn="l">
              <a:lnSpc>
                <a:spcPts val="4000"/>
              </a:lnSpc>
            </a:pPr>
            <a:r>
              <a:rPr lang="en-US" sz="4000" dirty="0">
                <a:solidFill>
                  <a:srgbClr val="000000"/>
                </a:solidFill>
                <a:latin typeface="Public Sans Bold"/>
              </a:rPr>
              <a:t>Men’s Collection</a:t>
            </a:r>
          </a:p>
        </p:txBody>
      </p:sp>
      <p:sp>
        <p:nvSpPr>
          <p:cNvPr id="17" name="TextBox 16">
            <a:extLst>
              <a:ext uri="{FF2B5EF4-FFF2-40B4-BE49-F238E27FC236}">
                <a16:creationId xmlns:a16="http://schemas.microsoft.com/office/drawing/2014/main" id="{24B80036-D5B4-8360-2500-A929CDF03DCE}"/>
              </a:ext>
            </a:extLst>
          </p:cNvPr>
          <p:cNvSpPr txBox="1"/>
          <p:nvPr/>
        </p:nvSpPr>
        <p:spPr>
          <a:xfrm>
            <a:off x="655320" y="5629576"/>
            <a:ext cx="3785491" cy="2308324"/>
          </a:xfrm>
          <a:prstGeom prst="rect">
            <a:avLst/>
          </a:prstGeom>
          <a:noFill/>
        </p:spPr>
        <p:txBody>
          <a:bodyPr wrap="square" rtlCol="0">
            <a:spAutoFit/>
          </a:bodyPr>
          <a:lstStyle/>
          <a:p>
            <a:pPr algn="just"/>
            <a:r>
              <a:rPr lang="en-GB" sz="2400" dirty="0"/>
              <a:t>Whether you're dressing up for a business meeting or dressing down for a casual weekend, find the perfect pieces to express your style and confidence.</a:t>
            </a:r>
          </a:p>
        </p:txBody>
      </p:sp>
    </p:spTree>
    <p:extLst>
      <p:ext uri="{BB962C8B-B14F-4D97-AF65-F5344CB8AC3E}">
        <p14:creationId xmlns:p14="http://schemas.microsoft.com/office/powerpoint/2010/main" val="654407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8E6E2"/>
        </a:solidFill>
        <a:effectLst/>
      </p:bgPr>
    </p:bg>
    <p:spTree>
      <p:nvGrpSpPr>
        <p:cNvPr id="1" name=""/>
        <p:cNvGrpSpPr/>
        <p:nvPr/>
      </p:nvGrpSpPr>
      <p:grpSpPr>
        <a:xfrm>
          <a:off x="0" y="0"/>
          <a:ext cx="0" cy="0"/>
          <a:chOff x="0" y="0"/>
          <a:chExt cx="0" cy="0"/>
        </a:xfrm>
      </p:grpSpPr>
      <p:grpSp>
        <p:nvGrpSpPr>
          <p:cNvPr id="2" name="Group 2"/>
          <p:cNvGrpSpPr/>
          <p:nvPr/>
        </p:nvGrpSpPr>
        <p:grpSpPr>
          <a:xfrm>
            <a:off x="6528426" y="1669429"/>
            <a:ext cx="11099726" cy="8372450"/>
            <a:chOff x="0" y="0"/>
            <a:chExt cx="14799634" cy="11163267"/>
          </a:xfrm>
        </p:grpSpPr>
        <p:pic>
          <p:nvPicPr>
            <p:cNvPr id="3" name="Picture 3" descr="A person standing on a staircase&#10;&#10;Description automatically generated"/>
            <p:cNvPicPr>
              <a:picLocks noChangeAspect="1"/>
            </p:cNvPicPr>
            <p:nvPr/>
          </p:nvPicPr>
          <p:blipFill>
            <a:blip r:embed="rId2"/>
            <a:srcRect l="6188" r="6188"/>
            <a:stretch>
              <a:fillRect/>
            </a:stretch>
          </p:blipFill>
          <p:spPr>
            <a:xfrm>
              <a:off x="0" y="0"/>
              <a:ext cx="7336317" cy="11163267"/>
            </a:xfrm>
            <a:prstGeom prst="rect">
              <a:avLst/>
            </a:prstGeom>
          </p:spPr>
        </p:pic>
        <p:pic>
          <p:nvPicPr>
            <p:cNvPr id="4" name="Picture 4" descr="A group of clothes on swingers&#10;&#10;Description automatically generated"/>
            <p:cNvPicPr>
              <a:picLocks noChangeAspect="1"/>
            </p:cNvPicPr>
            <p:nvPr/>
          </p:nvPicPr>
          <p:blipFill>
            <a:blip r:embed="rId3"/>
            <a:srcRect l="5684" r="5684"/>
            <a:stretch>
              <a:fillRect/>
            </a:stretch>
          </p:blipFill>
          <p:spPr>
            <a:xfrm>
              <a:off x="7463317" y="0"/>
              <a:ext cx="7336317" cy="5518133"/>
            </a:xfrm>
            <a:prstGeom prst="rect">
              <a:avLst/>
            </a:prstGeom>
          </p:spPr>
        </p:pic>
      </p:grpSp>
      <p:sp>
        <p:nvSpPr>
          <p:cNvPr id="6" name="AutoShape 6"/>
          <p:cNvSpPr/>
          <p:nvPr/>
        </p:nvSpPr>
        <p:spPr>
          <a:xfrm>
            <a:off x="-360501" y="1284593"/>
            <a:ext cx="18648501" cy="0"/>
          </a:xfrm>
          <a:prstGeom prst="line">
            <a:avLst/>
          </a:prstGeom>
          <a:ln w="9525" cap="rnd">
            <a:solidFill>
              <a:srgbClr val="595959"/>
            </a:solidFill>
            <a:prstDash val="solid"/>
            <a:headEnd type="none" w="sm" len="sm"/>
            <a:tailEnd type="none" w="sm" len="sm"/>
          </a:ln>
        </p:spPr>
        <p:txBody>
          <a:bodyPr/>
          <a:lstStyle/>
          <a:p>
            <a:endParaRPr lang="en-GB"/>
          </a:p>
        </p:txBody>
      </p:sp>
      <p:sp>
        <p:nvSpPr>
          <p:cNvPr id="10" name="TextBox 10"/>
          <p:cNvSpPr txBox="1"/>
          <p:nvPr/>
        </p:nvSpPr>
        <p:spPr>
          <a:xfrm>
            <a:off x="729359" y="4756150"/>
            <a:ext cx="4640138" cy="774699"/>
          </a:xfrm>
          <a:prstGeom prst="rect">
            <a:avLst/>
          </a:prstGeom>
        </p:spPr>
        <p:txBody>
          <a:bodyPr lIns="0" tIns="0" rIns="0" bIns="0" rtlCol="0" anchor="t">
            <a:spAutoFit/>
          </a:bodyPr>
          <a:lstStyle/>
          <a:p>
            <a:pPr>
              <a:lnSpc>
                <a:spcPts val="3120"/>
              </a:lnSpc>
            </a:pPr>
            <a:r>
              <a:rPr lang="en-GB" sz="2400" b="1" dirty="0"/>
              <a:t>Unleash Your Elegance with Our Women’s Collection</a:t>
            </a:r>
            <a:endParaRPr lang="en-US" sz="2400" b="1" dirty="0">
              <a:solidFill>
                <a:srgbClr val="000000"/>
              </a:solidFill>
              <a:latin typeface="Public Sans Thin"/>
            </a:endParaRPr>
          </a:p>
        </p:txBody>
      </p:sp>
      <p:sp>
        <p:nvSpPr>
          <p:cNvPr id="11" name="TextBox 11"/>
          <p:cNvSpPr txBox="1"/>
          <p:nvPr/>
        </p:nvSpPr>
        <p:spPr>
          <a:xfrm>
            <a:off x="653158" y="4144462"/>
            <a:ext cx="5138041" cy="512961"/>
          </a:xfrm>
          <a:prstGeom prst="rect">
            <a:avLst/>
          </a:prstGeom>
        </p:spPr>
        <p:txBody>
          <a:bodyPr wrap="square" lIns="0" tIns="0" rIns="0" bIns="0" rtlCol="0" anchor="t">
            <a:spAutoFit/>
          </a:bodyPr>
          <a:lstStyle/>
          <a:p>
            <a:pPr algn="l">
              <a:lnSpc>
                <a:spcPts val="4000"/>
              </a:lnSpc>
            </a:pPr>
            <a:r>
              <a:rPr lang="en-US" sz="4000" dirty="0">
                <a:solidFill>
                  <a:srgbClr val="000000"/>
                </a:solidFill>
                <a:latin typeface="Public Sans Bold"/>
              </a:rPr>
              <a:t>Women’s Collection</a:t>
            </a:r>
          </a:p>
        </p:txBody>
      </p:sp>
      <p:pic>
        <p:nvPicPr>
          <p:cNvPr id="12" name="Picture 11" descr="A yellow sweatshirt on a swinger&#10;&#10;Description automatically generated">
            <a:extLst>
              <a:ext uri="{FF2B5EF4-FFF2-40B4-BE49-F238E27FC236}">
                <a16:creationId xmlns:a16="http://schemas.microsoft.com/office/drawing/2014/main" id="{1EFEB982-524E-48B8-680E-9E7F1224BDD5}"/>
              </a:ext>
            </a:extLst>
          </p:cNvPr>
          <p:cNvPicPr>
            <a:picLocks noChangeAspect="1"/>
          </p:cNvPicPr>
          <p:nvPr/>
        </p:nvPicPr>
        <p:blipFill>
          <a:blip r:embed="rId4"/>
          <a:stretch>
            <a:fillRect/>
          </a:stretch>
        </p:blipFill>
        <p:spPr>
          <a:xfrm>
            <a:off x="12085320" y="5844540"/>
            <a:ext cx="5547360" cy="4191000"/>
          </a:xfrm>
          <a:prstGeom prst="rect">
            <a:avLst/>
          </a:prstGeom>
        </p:spPr>
      </p:pic>
      <p:sp>
        <p:nvSpPr>
          <p:cNvPr id="13" name="TextBox 5">
            <a:extLst>
              <a:ext uri="{FF2B5EF4-FFF2-40B4-BE49-F238E27FC236}">
                <a16:creationId xmlns:a16="http://schemas.microsoft.com/office/drawing/2014/main" id="{72035CFD-AB23-3C6F-7E47-D0C8457E25B1}"/>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15" name="Picture 14" descr="A black and pink circle with a black background&#10;&#10;Description automatically generated">
            <a:extLst>
              <a:ext uri="{FF2B5EF4-FFF2-40B4-BE49-F238E27FC236}">
                <a16:creationId xmlns:a16="http://schemas.microsoft.com/office/drawing/2014/main" id="{9206FB99-32DC-5C35-5804-77DE7CF6AEE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sp>
        <p:nvSpPr>
          <p:cNvPr id="5" name="TextBox 4">
            <a:extLst>
              <a:ext uri="{FF2B5EF4-FFF2-40B4-BE49-F238E27FC236}">
                <a16:creationId xmlns:a16="http://schemas.microsoft.com/office/drawing/2014/main" id="{C5F03686-9FB5-0E4A-2E64-12A1F2A87C9D}"/>
              </a:ext>
            </a:extLst>
          </p:cNvPr>
          <p:cNvSpPr txBox="1"/>
          <p:nvPr/>
        </p:nvSpPr>
        <p:spPr>
          <a:xfrm>
            <a:off x="655320" y="5629576"/>
            <a:ext cx="3785491" cy="2677656"/>
          </a:xfrm>
          <a:prstGeom prst="rect">
            <a:avLst/>
          </a:prstGeom>
          <a:noFill/>
        </p:spPr>
        <p:txBody>
          <a:bodyPr wrap="square" rtlCol="0">
            <a:spAutoFit/>
          </a:bodyPr>
          <a:lstStyle/>
          <a:p>
            <a:pPr algn="just"/>
            <a:r>
              <a:rPr lang="en-GB" sz="2400" dirty="0"/>
              <a:t>Embrace sophistication and grace with our exquisite women’s apparel. Our collection offers a blend of chic designs and versatile styles, crafted to enhance your wardrobe. </a:t>
            </a:r>
          </a:p>
        </p:txBody>
      </p:sp>
    </p:spTree>
    <p:extLst>
      <p:ext uri="{BB962C8B-B14F-4D97-AF65-F5344CB8AC3E}">
        <p14:creationId xmlns:p14="http://schemas.microsoft.com/office/powerpoint/2010/main" val="4233462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8E6E2"/>
        </a:solidFill>
        <a:effectLst/>
      </p:bgPr>
    </p:bg>
    <p:spTree>
      <p:nvGrpSpPr>
        <p:cNvPr id="1" name=""/>
        <p:cNvGrpSpPr/>
        <p:nvPr/>
      </p:nvGrpSpPr>
      <p:grpSpPr>
        <a:xfrm>
          <a:off x="0" y="0"/>
          <a:ext cx="0" cy="0"/>
          <a:chOff x="0" y="0"/>
          <a:chExt cx="0" cy="0"/>
        </a:xfrm>
      </p:grpSpPr>
      <p:grpSp>
        <p:nvGrpSpPr>
          <p:cNvPr id="2" name="Group 2"/>
          <p:cNvGrpSpPr/>
          <p:nvPr/>
        </p:nvGrpSpPr>
        <p:grpSpPr>
          <a:xfrm>
            <a:off x="6528426" y="1669429"/>
            <a:ext cx="11099726" cy="8372450"/>
            <a:chOff x="0" y="0"/>
            <a:chExt cx="14799634" cy="11163267"/>
          </a:xfrm>
        </p:grpSpPr>
        <p:pic>
          <p:nvPicPr>
            <p:cNvPr id="3" name="Picture 3" descr="A person wearing a hat and a shirt&#10;&#10;Description automatically generated"/>
            <p:cNvPicPr>
              <a:picLocks noChangeAspect="1"/>
            </p:cNvPicPr>
            <p:nvPr/>
          </p:nvPicPr>
          <p:blipFill>
            <a:blip r:embed="rId2"/>
            <a:srcRect l="6188" r="6188"/>
            <a:stretch>
              <a:fillRect/>
            </a:stretch>
          </p:blipFill>
          <p:spPr>
            <a:xfrm>
              <a:off x="0" y="0"/>
              <a:ext cx="7336317" cy="11163267"/>
            </a:xfrm>
            <a:prstGeom prst="rect">
              <a:avLst/>
            </a:prstGeom>
          </p:spPr>
        </p:pic>
        <p:pic>
          <p:nvPicPr>
            <p:cNvPr id="4" name="Picture 4" descr="A colorful striped shirt with a white background&#10;&#10;Description automatically generated"/>
            <p:cNvPicPr>
              <a:picLocks noChangeAspect="1"/>
            </p:cNvPicPr>
            <p:nvPr/>
          </p:nvPicPr>
          <p:blipFill>
            <a:blip r:embed="rId3"/>
            <a:srcRect t="19047" b="19047"/>
            <a:stretch>
              <a:fillRect/>
            </a:stretch>
          </p:blipFill>
          <p:spPr>
            <a:xfrm>
              <a:off x="7463317" y="0"/>
              <a:ext cx="7336317" cy="5518133"/>
            </a:xfrm>
            <a:prstGeom prst="rect">
              <a:avLst/>
            </a:prstGeom>
          </p:spPr>
        </p:pic>
      </p:grpSp>
      <p:sp>
        <p:nvSpPr>
          <p:cNvPr id="6" name="AutoShape 6"/>
          <p:cNvSpPr/>
          <p:nvPr/>
        </p:nvSpPr>
        <p:spPr>
          <a:xfrm>
            <a:off x="-360501" y="1284593"/>
            <a:ext cx="18648501" cy="0"/>
          </a:xfrm>
          <a:prstGeom prst="line">
            <a:avLst/>
          </a:prstGeom>
          <a:ln w="9525" cap="rnd">
            <a:solidFill>
              <a:srgbClr val="595959"/>
            </a:solidFill>
            <a:prstDash val="solid"/>
            <a:headEnd type="none" w="sm" len="sm"/>
            <a:tailEnd type="none" w="sm" len="sm"/>
          </a:ln>
        </p:spPr>
        <p:txBody>
          <a:bodyPr/>
          <a:lstStyle/>
          <a:p>
            <a:endParaRPr lang="en-GB"/>
          </a:p>
        </p:txBody>
      </p:sp>
      <p:pic>
        <p:nvPicPr>
          <p:cNvPr id="12" name="Picture 11">
            <a:extLst>
              <a:ext uri="{FF2B5EF4-FFF2-40B4-BE49-F238E27FC236}">
                <a16:creationId xmlns:a16="http://schemas.microsoft.com/office/drawing/2014/main" id="{1EFEB982-524E-48B8-680E-9E7F1224BDD5}"/>
              </a:ext>
            </a:extLst>
          </p:cNvPr>
          <p:cNvPicPr>
            <a:picLocks noChangeAspect="1"/>
          </p:cNvPicPr>
          <p:nvPr/>
        </p:nvPicPr>
        <p:blipFill rotWithShape="1">
          <a:blip r:embed="rId4"/>
          <a:srcRect t="8954" b="8954"/>
          <a:stretch/>
        </p:blipFill>
        <p:spPr>
          <a:xfrm>
            <a:off x="12520730" y="5870060"/>
            <a:ext cx="5088264" cy="4177094"/>
          </a:xfrm>
          <a:prstGeom prst="rect">
            <a:avLst/>
          </a:prstGeom>
        </p:spPr>
      </p:pic>
      <p:sp>
        <p:nvSpPr>
          <p:cNvPr id="13" name="TextBox 5">
            <a:extLst>
              <a:ext uri="{FF2B5EF4-FFF2-40B4-BE49-F238E27FC236}">
                <a16:creationId xmlns:a16="http://schemas.microsoft.com/office/drawing/2014/main" id="{65F2DD7F-5D68-2429-8E44-994D43D99646}"/>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15" name="Picture 14" descr="A black and pink circle with a black background&#10;&#10;Description automatically generated">
            <a:extLst>
              <a:ext uri="{FF2B5EF4-FFF2-40B4-BE49-F238E27FC236}">
                <a16:creationId xmlns:a16="http://schemas.microsoft.com/office/drawing/2014/main" id="{E74F2701-9C40-D5FE-913A-FB41C62B36D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sp>
        <p:nvSpPr>
          <p:cNvPr id="5" name="TextBox 10">
            <a:extLst>
              <a:ext uri="{FF2B5EF4-FFF2-40B4-BE49-F238E27FC236}">
                <a16:creationId xmlns:a16="http://schemas.microsoft.com/office/drawing/2014/main" id="{9A782A36-4554-438F-BE4C-BB63E7B51B8F}"/>
              </a:ext>
            </a:extLst>
          </p:cNvPr>
          <p:cNvSpPr txBox="1"/>
          <p:nvPr/>
        </p:nvSpPr>
        <p:spPr>
          <a:xfrm>
            <a:off x="729359" y="4756150"/>
            <a:ext cx="4640138" cy="774699"/>
          </a:xfrm>
          <a:prstGeom prst="rect">
            <a:avLst/>
          </a:prstGeom>
        </p:spPr>
        <p:txBody>
          <a:bodyPr lIns="0" tIns="0" rIns="0" bIns="0" rtlCol="0" anchor="t">
            <a:spAutoFit/>
          </a:bodyPr>
          <a:lstStyle/>
          <a:p>
            <a:pPr>
              <a:lnSpc>
                <a:spcPts val="3120"/>
              </a:lnSpc>
            </a:pPr>
            <a:r>
              <a:rPr lang="en-GB" sz="2400" b="1" dirty="0"/>
              <a:t>Unleash Your Elegance with Our Women’s Collection</a:t>
            </a:r>
            <a:endParaRPr lang="en-US" sz="2400" b="1" dirty="0">
              <a:solidFill>
                <a:srgbClr val="000000"/>
              </a:solidFill>
              <a:latin typeface="Public Sans Thin"/>
            </a:endParaRPr>
          </a:p>
        </p:txBody>
      </p:sp>
      <p:sp>
        <p:nvSpPr>
          <p:cNvPr id="7" name="TextBox 11">
            <a:extLst>
              <a:ext uri="{FF2B5EF4-FFF2-40B4-BE49-F238E27FC236}">
                <a16:creationId xmlns:a16="http://schemas.microsoft.com/office/drawing/2014/main" id="{B42CC4E9-75AE-1AE8-F88B-F7303752950B}"/>
              </a:ext>
            </a:extLst>
          </p:cNvPr>
          <p:cNvSpPr txBox="1"/>
          <p:nvPr/>
        </p:nvSpPr>
        <p:spPr>
          <a:xfrm>
            <a:off x="653158" y="4144462"/>
            <a:ext cx="4985641" cy="512961"/>
          </a:xfrm>
          <a:prstGeom prst="rect">
            <a:avLst/>
          </a:prstGeom>
        </p:spPr>
        <p:txBody>
          <a:bodyPr wrap="square" lIns="0" tIns="0" rIns="0" bIns="0" rtlCol="0" anchor="t">
            <a:spAutoFit/>
          </a:bodyPr>
          <a:lstStyle/>
          <a:p>
            <a:pPr algn="l">
              <a:lnSpc>
                <a:spcPts val="4000"/>
              </a:lnSpc>
            </a:pPr>
            <a:r>
              <a:rPr lang="en-US" sz="4000" dirty="0">
                <a:solidFill>
                  <a:srgbClr val="000000"/>
                </a:solidFill>
                <a:latin typeface="Public Sans Bold"/>
              </a:rPr>
              <a:t>Women’s Collection</a:t>
            </a:r>
          </a:p>
        </p:txBody>
      </p:sp>
      <p:sp>
        <p:nvSpPr>
          <p:cNvPr id="8" name="TextBox 7">
            <a:extLst>
              <a:ext uri="{FF2B5EF4-FFF2-40B4-BE49-F238E27FC236}">
                <a16:creationId xmlns:a16="http://schemas.microsoft.com/office/drawing/2014/main" id="{EAAFA9A5-AA5C-8AD3-4A37-DAF499532106}"/>
              </a:ext>
            </a:extLst>
          </p:cNvPr>
          <p:cNvSpPr txBox="1"/>
          <p:nvPr/>
        </p:nvSpPr>
        <p:spPr>
          <a:xfrm>
            <a:off x="655320" y="5629576"/>
            <a:ext cx="3785491" cy="2677656"/>
          </a:xfrm>
          <a:prstGeom prst="rect">
            <a:avLst/>
          </a:prstGeom>
          <a:noFill/>
        </p:spPr>
        <p:txBody>
          <a:bodyPr wrap="square" rtlCol="0">
            <a:spAutoFit/>
          </a:bodyPr>
          <a:lstStyle/>
          <a:p>
            <a:pPr algn="just"/>
            <a:r>
              <a:rPr lang="en-GB" sz="2400" dirty="0"/>
              <a:t>From elegant evening wear to comfortable everyday essentials, each piece is thoughtfully designed to make you look and feel fabulous, whatever the occasion.</a:t>
            </a:r>
          </a:p>
        </p:txBody>
      </p:sp>
    </p:spTree>
    <p:extLst>
      <p:ext uri="{BB962C8B-B14F-4D97-AF65-F5344CB8AC3E}">
        <p14:creationId xmlns:p14="http://schemas.microsoft.com/office/powerpoint/2010/main" val="169535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8E6E2"/>
        </a:solidFill>
        <a:effectLst/>
      </p:bgPr>
    </p:bg>
    <p:spTree>
      <p:nvGrpSpPr>
        <p:cNvPr id="1" name=""/>
        <p:cNvGrpSpPr/>
        <p:nvPr/>
      </p:nvGrpSpPr>
      <p:grpSpPr>
        <a:xfrm>
          <a:off x="0" y="0"/>
          <a:ext cx="0" cy="0"/>
          <a:chOff x="0" y="0"/>
          <a:chExt cx="0" cy="0"/>
        </a:xfrm>
      </p:grpSpPr>
      <p:grpSp>
        <p:nvGrpSpPr>
          <p:cNvPr id="2" name="Group 2"/>
          <p:cNvGrpSpPr/>
          <p:nvPr/>
        </p:nvGrpSpPr>
        <p:grpSpPr>
          <a:xfrm>
            <a:off x="6528426" y="1669429"/>
            <a:ext cx="11099726" cy="8372450"/>
            <a:chOff x="0" y="0"/>
            <a:chExt cx="14799634" cy="11163267"/>
          </a:xfrm>
        </p:grpSpPr>
        <p:pic>
          <p:nvPicPr>
            <p:cNvPr id="3" name="Picture 3" descr="A child in a colorful dress&#10;&#10;Description automatically generated"/>
            <p:cNvPicPr>
              <a:picLocks noChangeAspect="1"/>
            </p:cNvPicPr>
            <p:nvPr/>
          </p:nvPicPr>
          <p:blipFill>
            <a:blip r:embed="rId2"/>
            <a:srcRect l="9596" r="9596"/>
            <a:stretch>
              <a:fillRect/>
            </a:stretch>
          </p:blipFill>
          <p:spPr>
            <a:xfrm>
              <a:off x="0" y="0"/>
              <a:ext cx="7336317" cy="11163267"/>
            </a:xfrm>
            <a:prstGeom prst="rect">
              <a:avLst/>
            </a:prstGeom>
          </p:spPr>
        </p:pic>
        <p:pic>
          <p:nvPicPr>
            <p:cNvPr id="4" name="Picture 4" descr="A brown sweater with ruffles&#10;&#10;Description automatically generated"/>
            <p:cNvPicPr>
              <a:picLocks noChangeAspect="1"/>
            </p:cNvPicPr>
            <p:nvPr/>
          </p:nvPicPr>
          <p:blipFill>
            <a:blip r:embed="rId3"/>
            <a:srcRect t="12392" b="12392"/>
            <a:stretch>
              <a:fillRect/>
            </a:stretch>
          </p:blipFill>
          <p:spPr>
            <a:xfrm>
              <a:off x="7463317" y="0"/>
              <a:ext cx="7336317" cy="5518133"/>
            </a:xfrm>
            <a:prstGeom prst="rect">
              <a:avLst/>
            </a:prstGeom>
          </p:spPr>
        </p:pic>
      </p:grpSp>
      <p:sp>
        <p:nvSpPr>
          <p:cNvPr id="6" name="AutoShape 6"/>
          <p:cNvSpPr/>
          <p:nvPr/>
        </p:nvSpPr>
        <p:spPr>
          <a:xfrm>
            <a:off x="-360501" y="1284593"/>
            <a:ext cx="18648501" cy="0"/>
          </a:xfrm>
          <a:prstGeom prst="line">
            <a:avLst/>
          </a:prstGeom>
          <a:ln w="9525" cap="rnd">
            <a:solidFill>
              <a:srgbClr val="595959"/>
            </a:solidFill>
            <a:prstDash val="solid"/>
            <a:headEnd type="none" w="sm" len="sm"/>
            <a:tailEnd type="none" w="sm" len="sm"/>
          </a:ln>
        </p:spPr>
        <p:txBody>
          <a:bodyPr/>
          <a:lstStyle/>
          <a:p>
            <a:endParaRPr lang="en-GB"/>
          </a:p>
        </p:txBody>
      </p:sp>
      <p:pic>
        <p:nvPicPr>
          <p:cNvPr id="12" name="Picture 11" descr="A white and green romper with cartoon animals on it&#10;&#10;Description automatically generated">
            <a:extLst>
              <a:ext uri="{FF2B5EF4-FFF2-40B4-BE49-F238E27FC236}">
                <a16:creationId xmlns:a16="http://schemas.microsoft.com/office/drawing/2014/main" id="{1EFEB982-524E-48B8-680E-9E7F1224BDD5}"/>
              </a:ext>
            </a:extLst>
          </p:cNvPr>
          <p:cNvPicPr>
            <a:picLocks noChangeAspect="1"/>
          </p:cNvPicPr>
          <p:nvPr/>
        </p:nvPicPr>
        <p:blipFill rotWithShape="1">
          <a:blip r:embed="rId4"/>
          <a:srcRect t="608" r="32" b="8814"/>
          <a:stretch/>
        </p:blipFill>
        <p:spPr>
          <a:xfrm>
            <a:off x="12072798" y="5854615"/>
            <a:ext cx="5550009" cy="4191827"/>
          </a:xfrm>
          <a:prstGeom prst="rect">
            <a:avLst/>
          </a:prstGeom>
        </p:spPr>
      </p:pic>
      <p:sp>
        <p:nvSpPr>
          <p:cNvPr id="13" name="TextBox 5">
            <a:extLst>
              <a:ext uri="{FF2B5EF4-FFF2-40B4-BE49-F238E27FC236}">
                <a16:creationId xmlns:a16="http://schemas.microsoft.com/office/drawing/2014/main" id="{0962C3D6-0262-B461-A96B-C64C719E6119}"/>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15" name="Picture 14" descr="A black and pink circle with a black background&#10;&#10;Description automatically generated">
            <a:extLst>
              <a:ext uri="{FF2B5EF4-FFF2-40B4-BE49-F238E27FC236}">
                <a16:creationId xmlns:a16="http://schemas.microsoft.com/office/drawing/2014/main" id="{DA9070E6-83F0-086A-D567-FB342684F0A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sp>
        <p:nvSpPr>
          <p:cNvPr id="5" name="TextBox 10">
            <a:extLst>
              <a:ext uri="{FF2B5EF4-FFF2-40B4-BE49-F238E27FC236}">
                <a16:creationId xmlns:a16="http://schemas.microsoft.com/office/drawing/2014/main" id="{F95FF101-EDBF-BBFF-0E77-404512B5D2DD}"/>
              </a:ext>
            </a:extLst>
          </p:cNvPr>
          <p:cNvSpPr txBox="1"/>
          <p:nvPr/>
        </p:nvSpPr>
        <p:spPr>
          <a:xfrm>
            <a:off x="729359" y="4756150"/>
            <a:ext cx="4640138" cy="774699"/>
          </a:xfrm>
          <a:prstGeom prst="rect">
            <a:avLst/>
          </a:prstGeom>
        </p:spPr>
        <p:txBody>
          <a:bodyPr lIns="0" tIns="0" rIns="0" bIns="0" rtlCol="0" anchor="t">
            <a:spAutoFit/>
          </a:bodyPr>
          <a:lstStyle/>
          <a:p>
            <a:pPr>
              <a:lnSpc>
                <a:spcPts val="3120"/>
              </a:lnSpc>
            </a:pPr>
            <a:r>
              <a:rPr lang="en-GB" sz="2400" b="1" dirty="0"/>
              <a:t>Playful and Practical: Explore Our Kids’ Collection</a:t>
            </a:r>
            <a:endParaRPr lang="en-US" sz="2400" b="1" dirty="0">
              <a:solidFill>
                <a:srgbClr val="000000"/>
              </a:solidFill>
              <a:latin typeface="Public Sans Thin"/>
            </a:endParaRPr>
          </a:p>
        </p:txBody>
      </p:sp>
      <p:sp>
        <p:nvSpPr>
          <p:cNvPr id="7" name="TextBox 11">
            <a:extLst>
              <a:ext uri="{FF2B5EF4-FFF2-40B4-BE49-F238E27FC236}">
                <a16:creationId xmlns:a16="http://schemas.microsoft.com/office/drawing/2014/main" id="{2B7610D7-F565-185D-333D-AA7F2B22E56B}"/>
              </a:ext>
            </a:extLst>
          </p:cNvPr>
          <p:cNvSpPr txBox="1"/>
          <p:nvPr/>
        </p:nvSpPr>
        <p:spPr>
          <a:xfrm>
            <a:off x="729359" y="4144462"/>
            <a:ext cx="4640138" cy="512961"/>
          </a:xfrm>
          <a:prstGeom prst="rect">
            <a:avLst/>
          </a:prstGeom>
        </p:spPr>
        <p:txBody>
          <a:bodyPr lIns="0" tIns="0" rIns="0" bIns="0" rtlCol="0" anchor="t">
            <a:spAutoFit/>
          </a:bodyPr>
          <a:lstStyle/>
          <a:p>
            <a:pPr algn="l">
              <a:lnSpc>
                <a:spcPts val="4000"/>
              </a:lnSpc>
            </a:pPr>
            <a:r>
              <a:rPr lang="en-US" sz="4000" dirty="0">
                <a:solidFill>
                  <a:srgbClr val="000000"/>
                </a:solidFill>
                <a:latin typeface="Public Sans Bold"/>
              </a:rPr>
              <a:t>Kids’ Collection</a:t>
            </a:r>
          </a:p>
        </p:txBody>
      </p:sp>
      <p:sp>
        <p:nvSpPr>
          <p:cNvPr id="8" name="TextBox 7">
            <a:extLst>
              <a:ext uri="{FF2B5EF4-FFF2-40B4-BE49-F238E27FC236}">
                <a16:creationId xmlns:a16="http://schemas.microsoft.com/office/drawing/2014/main" id="{A680ABDA-2466-6B99-D631-ACD866171A5F}"/>
              </a:ext>
            </a:extLst>
          </p:cNvPr>
          <p:cNvSpPr txBox="1"/>
          <p:nvPr/>
        </p:nvSpPr>
        <p:spPr>
          <a:xfrm>
            <a:off x="655320" y="5629576"/>
            <a:ext cx="3785491" cy="1569660"/>
          </a:xfrm>
          <a:prstGeom prst="rect">
            <a:avLst/>
          </a:prstGeom>
          <a:noFill/>
        </p:spPr>
        <p:txBody>
          <a:bodyPr wrap="square" rtlCol="0">
            <a:spAutoFit/>
          </a:bodyPr>
          <a:lstStyle/>
          <a:p>
            <a:pPr algn="just"/>
            <a:r>
              <a:rPr lang="en-GB" sz="2400" dirty="0"/>
              <a:t>Delight in our vibrant and durable kids’ apparel designed to keep up with their active lifestyles. </a:t>
            </a:r>
          </a:p>
        </p:txBody>
      </p:sp>
    </p:spTree>
    <p:extLst>
      <p:ext uri="{BB962C8B-B14F-4D97-AF65-F5344CB8AC3E}">
        <p14:creationId xmlns:p14="http://schemas.microsoft.com/office/powerpoint/2010/main" val="2946447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8E6E2"/>
        </a:solidFill>
        <a:effectLst/>
      </p:bgPr>
    </p:bg>
    <p:spTree>
      <p:nvGrpSpPr>
        <p:cNvPr id="1" name=""/>
        <p:cNvGrpSpPr/>
        <p:nvPr/>
      </p:nvGrpSpPr>
      <p:grpSpPr>
        <a:xfrm>
          <a:off x="0" y="0"/>
          <a:ext cx="0" cy="0"/>
          <a:chOff x="0" y="0"/>
          <a:chExt cx="0" cy="0"/>
        </a:xfrm>
      </p:grpSpPr>
      <p:grpSp>
        <p:nvGrpSpPr>
          <p:cNvPr id="2" name="Group 2"/>
          <p:cNvGrpSpPr/>
          <p:nvPr/>
        </p:nvGrpSpPr>
        <p:grpSpPr>
          <a:xfrm>
            <a:off x="6528426" y="1669429"/>
            <a:ext cx="11099726" cy="8372450"/>
            <a:chOff x="0" y="0"/>
            <a:chExt cx="14799634" cy="11163267"/>
          </a:xfrm>
        </p:grpSpPr>
        <p:pic>
          <p:nvPicPr>
            <p:cNvPr id="3" name="Picture 3" descr="A child standing on a dock&#10;&#10;Description automatically generated"/>
            <p:cNvPicPr>
              <a:picLocks noChangeAspect="1"/>
            </p:cNvPicPr>
            <p:nvPr/>
          </p:nvPicPr>
          <p:blipFill>
            <a:blip r:embed="rId2"/>
            <a:srcRect l="17141" r="17141"/>
            <a:stretch>
              <a:fillRect/>
            </a:stretch>
          </p:blipFill>
          <p:spPr>
            <a:xfrm>
              <a:off x="0" y="0"/>
              <a:ext cx="7336317" cy="11163267"/>
            </a:xfrm>
            <a:prstGeom prst="rect">
              <a:avLst/>
            </a:prstGeom>
          </p:spPr>
        </p:pic>
        <p:pic>
          <p:nvPicPr>
            <p:cNvPr id="4" name="Picture 4" descr="A white and blue romper with cartoon animals on it&#10;&#10;Description automatically generated"/>
            <p:cNvPicPr>
              <a:picLocks noChangeAspect="1"/>
            </p:cNvPicPr>
            <p:nvPr/>
          </p:nvPicPr>
          <p:blipFill>
            <a:blip r:embed="rId3"/>
            <a:srcRect t="12392" b="12392"/>
            <a:stretch>
              <a:fillRect/>
            </a:stretch>
          </p:blipFill>
          <p:spPr>
            <a:xfrm>
              <a:off x="7401534" y="0"/>
              <a:ext cx="7398100" cy="5579916"/>
            </a:xfrm>
            <a:prstGeom prst="rect">
              <a:avLst/>
            </a:prstGeom>
          </p:spPr>
        </p:pic>
      </p:grpSp>
      <p:sp>
        <p:nvSpPr>
          <p:cNvPr id="6" name="AutoShape 6"/>
          <p:cNvSpPr/>
          <p:nvPr/>
        </p:nvSpPr>
        <p:spPr>
          <a:xfrm>
            <a:off x="-360501" y="1284593"/>
            <a:ext cx="18648501" cy="0"/>
          </a:xfrm>
          <a:prstGeom prst="line">
            <a:avLst/>
          </a:prstGeom>
          <a:ln w="9525" cap="rnd">
            <a:solidFill>
              <a:srgbClr val="595959"/>
            </a:solidFill>
            <a:prstDash val="solid"/>
            <a:headEnd type="none" w="sm" len="sm"/>
            <a:tailEnd type="none" w="sm" len="sm"/>
          </a:ln>
        </p:spPr>
        <p:txBody>
          <a:bodyPr/>
          <a:lstStyle/>
          <a:p>
            <a:endParaRPr lang="en-GB"/>
          </a:p>
        </p:txBody>
      </p:sp>
      <p:pic>
        <p:nvPicPr>
          <p:cNvPr id="12" name="Picture 11" descr="A pair of blue jeans with smiley faces&#10;&#10;Description automatically generated">
            <a:extLst>
              <a:ext uri="{FF2B5EF4-FFF2-40B4-BE49-F238E27FC236}">
                <a16:creationId xmlns:a16="http://schemas.microsoft.com/office/drawing/2014/main" id="{1EFEB982-524E-48B8-680E-9E7F1224BDD5}"/>
              </a:ext>
            </a:extLst>
          </p:cNvPr>
          <p:cNvPicPr>
            <a:picLocks noChangeAspect="1"/>
          </p:cNvPicPr>
          <p:nvPr/>
        </p:nvPicPr>
        <p:blipFill rotWithShape="1">
          <a:blip r:embed="rId4"/>
          <a:srcRect t="12236" b="12236"/>
          <a:stretch/>
        </p:blipFill>
        <p:spPr>
          <a:xfrm>
            <a:off x="12072798" y="5854615"/>
            <a:ext cx="5550009" cy="4191827"/>
          </a:xfrm>
          <a:prstGeom prst="rect">
            <a:avLst/>
          </a:prstGeom>
        </p:spPr>
      </p:pic>
      <p:sp>
        <p:nvSpPr>
          <p:cNvPr id="13" name="TextBox 5">
            <a:extLst>
              <a:ext uri="{FF2B5EF4-FFF2-40B4-BE49-F238E27FC236}">
                <a16:creationId xmlns:a16="http://schemas.microsoft.com/office/drawing/2014/main" id="{4344605B-BEAD-66B7-D536-DB93D894D23D}"/>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15" name="Picture 14" descr="A black and pink circle with a black background&#10;&#10;Description automatically generated">
            <a:extLst>
              <a:ext uri="{FF2B5EF4-FFF2-40B4-BE49-F238E27FC236}">
                <a16:creationId xmlns:a16="http://schemas.microsoft.com/office/drawing/2014/main" id="{DE058892-CAB1-0A90-74EA-424D3D2EF76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sp>
        <p:nvSpPr>
          <p:cNvPr id="5" name="TextBox 10">
            <a:extLst>
              <a:ext uri="{FF2B5EF4-FFF2-40B4-BE49-F238E27FC236}">
                <a16:creationId xmlns:a16="http://schemas.microsoft.com/office/drawing/2014/main" id="{FFBBAAE7-038A-E71F-79B0-E0ADDC8E0F0F}"/>
              </a:ext>
            </a:extLst>
          </p:cNvPr>
          <p:cNvSpPr txBox="1"/>
          <p:nvPr/>
        </p:nvSpPr>
        <p:spPr>
          <a:xfrm>
            <a:off x="729359" y="4756150"/>
            <a:ext cx="4640138" cy="774699"/>
          </a:xfrm>
          <a:prstGeom prst="rect">
            <a:avLst/>
          </a:prstGeom>
        </p:spPr>
        <p:txBody>
          <a:bodyPr lIns="0" tIns="0" rIns="0" bIns="0" rtlCol="0" anchor="t">
            <a:spAutoFit/>
          </a:bodyPr>
          <a:lstStyle/>
          <a:p>
            <a:pPr>
              <a:lnSpc>
                <a:spcPts val="3120"/>
              </a:lnSpc>
            </a:pPr>
            <a:r>
              <a:rPr lang="en-GB" sz="2400" b="1" dirty="0"/>
              <a:t>Playful and Practical: Explore Our Kids’ Collection</a:t>
            </a:r>
            <a:endParaRPr lang="en-US" sz="2400" b="1" dirty="0">
              <a:solidFill>
                <a:srgbClr val="000000"/>
              </a:solidFill>
              <a:latin typeface="Public Sans Thin"/>
            </a:endParaRPr>
          </a:p>
        </p:txBody>
      </p:sp>
      <p:sp>
        <p:nvSpPr>
          <p:cNvPr id="7" name="TextBox 11">
            <a:extLst>
              <a:ext uri="{FF2B5EF4-FFF2-40B4-BE49-F238E27FC236}">
                <a16:creationId xmlns:a16="http://schemas.microsoft.com/office/drawing/2014/main" id="{57752D91-7591-AE4F-F4D9-7E0C44972E15}"/>
              </a:ext>
            </a:extLst>
          </p:cNvPr>
          <p:cNvSpPr txBox="1"/>
          <p:nvPr/>
        </p:nvSpPr>
        <p:spPr>
          <a:xfrm>
            <a:off x="729359" y="4144462"/>
            <a:ext cx="4640138" cy="512961"/>
          </a:xfrm>
          <a:prstGeom prst="rect">
            <a:avLst/>
          </a:prstGeom>
        </p:spPr>
        <p:txBody>
          <a:bodyPr lIns="0" tIns="0" rIns="0" bIns="0" rtlCol="0" anchor="t">
            <a:spAutoFit/>
          </a:bodyPr>
          <a:lstStyle/>
          <a:p>
            <a:pPr algn="l">
              <a:lnSpc>
                <a:spcPts val="4000"/>
              </a:lnSpc>
            </a:pPr>
            <a:r>
              <a:rPr lang="en-US" sz="4000" dirty="0">
                <a:solidFill>
                  <a:srgbClr val="000000"/>
                </a:solidFill>
                <a:latin typeface="Public Sans Bold"/>
              </a:rPr>
              <a:t>Kids’ Collection</a:t>
            </a:r>
          </a:p>
        </p:txBody>
      </p:sp>
      <p:sp>
        <p:nvSpPr>
          <p:cNvPr id="8" name="TextBox 7">
            <a:extLst>
              <a:ext uri="{FF2B5EF4-FFF2-40B4-BE49-F238E27FC236}">
                <a16:creationId xmlns:a16="http://schemas.microsoft.com/office/drawing/2014/main" id="{5732441C-E82E-25C6-3279-C3A5D756CEA1}"/>
              </a:ext>
            </a:extLst>
          </p:cNvPr>
          <p:cNvSpPr txBox="1"/>
          <p:nvPr/>
        </p:nvSpPr>
        <p:spPr>
          <a:xfrm>
            <a:off x="655320" y="5629576"/>
            <a:ext cx="3785491" cy="3046988"/>
          </a:xfrm>
          <a:prstGeom prst="rect">
            <a:avLst/>
          </a:prstGeom>
          <a:noFill/>
        </p:spPr>
        <p:txBody>
          <a:bodyPr wrap="square" rtlCol="0">
            <a:spAutoFit/>
          </a:bodyPr>
          <a:lstStyle/>
          <a:p>
            <a:pPr algn="just"/>
            <a:r>
              <a:rPr lang="en-GB" sz="2400" dirty="0"/>
              <a:t>Our collection combines fun, fashion, and function, ensuring your little ones stay comfortable and stylish all day long. From playful prints to sturdy fabrics, our clothes are perfect for adventures big and small.</a:t>
            </a:r>
          </a:p>
        </p:txBody>
      </p:sp>
    </p:spTree>
    <p:extLst>
      <p:ext uri="{BB962C8B-B14F-4D97-AF65-F5344CB8AC3E}">
        <p14:creationId xmlns:p14="http://schemas.microsoft.com/office/powerpoint/2010/main" val="1565901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8E6E2"/>
        </a:solidFill>
        <a:effectLst/>
      </p:bgPr>
    </p:bg>
    <p:spTree>
      <p:nvGrpSpPr>
        <p:cNvPr id="1" name=""/>
        <p:cNvGrpSpPr/>
        <p:nvPr/>
      </p:nvGrpSpPr>
      <p:grpSpPr>
        <a:xfrm>
          <a:off x="0" y="0"/>
          <a:ext cx="0" cy="0"/>
          <a:chOff x="0" y="0"/>
          <a:chExt cx="0" cy="0"/>
        </a:xfrm>
      </p:grpSpPr>
      <p:grpSp>
        <p:nvGrpSpPr>
          <p:cNvPr id="2" name="Group 2"/>
          <p:cNvGrpSpPr/>
          <p:nvPr/>
        </p:nvGrpSpPr>
        <p:grpSpPr>
          <a:xfrm>
            <a:off x="7994517" y="4699873"/>
            <a:ext cx="2956147" cy="1000262"/>
            <a:chOff x="0" y="0"/>
            <a:chExt cx="3688390" cy="1248029"/>
          </a:xfrm>
        </p:grpSpPr>
        <p:sp>
          <p:nvSpPr>
            <p:cNvPr id="3" name="Freeform 3"/>
            <p:cNvSpPr/>
            <p:nvPr/>
          </p:nvSpPr>
          <p:spPr>
            <a:xfrm>
              <a:off x="0" y="0"/>
              <a:ext cx="3689660" cy="1248029"/>
            </a:xfrm>
            <a:custGeom>
              <a:avLst/>
              <a:gdLst/>
              <a:ahLst/>
              <a:cxnLst/>
              <a:rect l="l" t="t" r="r" b="b"/>
              <a:pathLst>
                <a:path w="3689660" h="1248029">
                  <a:moveTo>
                    <a:pt x="3135940" y="1248029"/>
                  </a:moveTo>
                  <a:lnTo>
                    <a:pt x="553720" y="1248029"/>
                  </a:lnTo>
                  <a:cubicBezTo>
                    <a:pt x="247650" y="1248029"/>
                    <a:pt x="0" y="968640"/>
                    <a:pt x="0" y="624744"/>
                  </a:cubicBezTo>
                  <a:cubicBezTo>
                    <a:pt x="0" y="279415"/>
                    <a:pt x="247650" y="0"/>
                    <a:pt x="553720" y="0"/>
                  </a:cubicBezTo>
                  <a:lnTo>
                    <a:pt x="3135940" y="0"/>
                  </a:lnTo>
                  <a:cubicBezTo>
                    <a:pt x="3442010" y="0"/>
                    <a:pt x="3689660" y="279415"/>
                    <a:pt x="3689660" y="624744"/>
                  </a:cubicBezTo>
                  <a:cubicBezTo>
                    <a:pt x="3688390" y="968640"/>
                    <a:pt x="3440740" y="1248029"/>
                    <a:pt x="3135940" y="1248029"/>
                  </a:cubicBezTo>
                  <a:close/>
                </a:path>
              </a:pathLst>
            </a:custGeom>
            <a:solidFill>
              <a:srgbClr val="FFFFFF"/>
            </a:solidFill>
          </p:spPr>
          <p:txBody>
            <a:bodyPr/>
            <a:lstStyle/>
            <a:p>
              <a:endParaRPr lang="en-GB"/>
            </a:p>
          </p:txBody>
        </p:sp>
      </p:grpSp>
      <p:grpSp>
        <p:nvGrpSpPr>
          <p:cNvPr id="4" name="Group 4"/>
          <p:cNvGrpSpPr/>
          <p:nvPr/>
        </p:nvGrpSpPr>
        <p:grpSpPr>
          <a:xfrm>
            <a:off x="5912083" y="3227941"/>
            <a:ext cx="3474720" cy="1000262"/>
            <a:chOff x="0" y="0"/>
            <a:chExt cx="3688390" cy="1248029"/>
          </a:xfrm>
        </p:grpSpPr>
        <p:sp>
          <p:nvSpPr>
            <p:cNvPr id="5" name="Freeform 5"/>
            <p:cNvSpPr/>
            <p:nvPr/>
          </p:nvSpPr>
          <p:spPr>
            <a:xfrm>
              <a:off x="0" y="0"/>
              <a:ext cx="3689660" cy="1248029"/>
            </a:xfrm>
            <a:custGeom>
              <a:avLst/>
              <a:gdLst/>
              <a:ahLst/>
              <a:cxnLst/>
              <a:rect l="l" t="t" r="r" b="b"/>
              <a:pathLst>
                <a:path w="3689660" h="1248029">
                  <a:moveTo>
                    <a:pt x="3135940" y="1248029"/>
                  </a:moveTo>
                  <a:lnTo>
                    <a:pt x="553720" y="1248029"/>
                  </a:lnTo>
                  <a:cubicBezTo>
                    <a:pt x="247650" y="1248029"/>
                    <a:pt x="0" y="968640"/>
                    <a:pt x="0" y="624744"/>
                  </a:cubicBezTo>
                  <a:cubicBezTo>
                    <a:pt x="0" y="279415"/>
                    <a:pt x="247650" y="0"/>
                    <a:pt x="553720" y="0"/>
                  </a:cubicBezTo>
                  <a:lnTo>
                    <a:pt x="3135940" y="0"/>
                  </a:lnTo>
                  <a:cubicBezTo>
                    <a:pt x="3442010" y="0"/>
                    <a:pt x="3689660" y="279415"/>
                    <a:pt x="3689660" y="624744"/>
                  </a:cubicBezTo>
                  <a:cubicBezTo>
                    <a:pt x="3688390" y="968640"/>
                    <a:pt x="3440740" y="1248029"/>
                    <a:pt x="3135940" y="1248029"/>
                  </a:cubicBezTo>
                  <a:close/>
                </a:path>
              </a:pathLst>
            </a:custGeom>
            <a:solidFill>
              <a:srgbClr val="84947F"/>
            </a:solidFill>
          </p:spPr>
          <p:txBody>
            <a:bodyPr/>
            <a:lstStyle/>
            <a:p>
              <a:endParaRPr lang="en-GB"/>
            </a:p>
          </p:txBody>
        </p:sp>
      </p:grpSp>
      <p:grpSp>
        <p:nvGrpSpPr>
          <p:cNvPr id="10" name="Group 10"/>
          <p:cNvGrpSpPr/>
          <p:nvPr/>
        </p:nvGrpSpPr>
        <p:grpSpPr>
          <a:xfrm>
            <a:off x="9396927" y="3227941"/>
            <a:ext cx="3488407" cy="1000262"/>
            <a:chOff x="0" y="0"/>
            <a:chExt cx="3688390" cy="1248029"/>
          </a:xfrm>
        </p:grpSpPr>
        <p:sp>
          <p:nvSpPr>
            <p:cNvPr id="11" name="Freeform 11"/>
            <p:cNvSpPr/>
            <p:nvPr/>
          </p:nvSpPr>
          <p:spPr>
            <a:xfrm>
              <a:off x="0" y="0"/>
              <a:ext cx="3689660" cy="1248029"/>
            </a:xfrm>
            <a:custGeom>
              <a:avLst/>
              <a:gdLst/>
              <a:ahLst/>
              <a:cxnLst/>
              <a:rect l="l" t="t" r="r" b="b"/>
              <a:pathLst>
                <a:path w="3689660" h="1248029">
                  <a:moveTo>
                    <a:pt x="3135940" y="1248029"/>
                  </a:moveTo>
                  <a:lnTo>
                    <a:pt x="553720" y="1248029"/>
                  </a:lnTo>
                  <a:cubicBezTo>
                    <a:pt x="247650" y="1248029"/>
                    <a:pt x="0" y="968640"/>
                    <a:pt x="0" y="624744"/>
                  </a:cubicBezTo>
                  <a:cubicBezTo>
                    <a:pt x="0" y="279415"/>
                    <a:pt x="247650" y="0"/>
                    <a:pt x="553720" y="0"/>
                  </a:cubicBezTo>
                  <a:lnTo>
                    <a:pt x="3135940" y="0"/>
                  </a:lnTo>
                  <a:cubicBezTo>
                    <a:pt x="3442010" y="0"/>
                    <a:pt x="3689660" y="279415"/>
                    <a:pt x="3689660" y="624744"/>
                  </a:cubicBezTo>
                  <a:cubicBezTo>
                    <a:pt x="3688390" y="968640"/>
                    <a:pt x="3440740" y="1248029"/>
                    <a:pt x="3135940" y="1248029"/>
                  </a:cubicBezTo>
                  <a:close/>
                </a:path>
              </a:pathLst>
            </a:custGeom>
            <a:solidFill>
              <a:srgbClr val="84947F"/>
            </a:solidFill>
          </p:spPr>
          <p:txBody>
            <a:bodyPr/>
            <a:lstStyle/>
            <a:p>
              <a:endParaRPr lang="en-GB"/>
            </a:p>
          </p:txBody>
        </p:sp>
      </p:grpSp>
      <p:grpSp>
        <p:nvGrpSpPr>
          <p:cNvPr id="14" name="Group 14"/>
          <p:cNvGrpSpPr/>
          <p:nvPr/>
        </p:nvGrpSpPr>
        <p:grpSpPr>
          <a:xfrm>
            <a:off x="439288" y="8043327"/>
            <a:ext cx="2799813" cy="1000262"/>
            <a:chOff x="0" y="0"/>
            <a:chExt cx="3493333" cy="1248029"/>
          </a:xfrm>
          <a:solidFill>
            <a:schemeClr val="accent5">
              <a:lumMod val="50000"/>
            </a:schemeClr>
          </a:solidFill>
        </p:grpSpPr>
        <p:sp>
          <p:nvSpPr>
            <p:cNvPr id="15" name="Freeform 15"/>
            <p:cNvSpPr/>
            <p:nvPr/>
          </p:nvSpPr>
          <p:spPr>
            <a:xfrm>
              <a:off x="0" y="0"/>
              <a:ext cx="3494603" cy="1248029"/>
            </a:xfrm>
            <a:custGeom>
              <a:avLst/>
              <a:gdLst/>
              <a:ahLst/>
              <a:cxnLst/>
              <a:rect l="l" t="t" r="r" b="b"/>
              <a:pathLst>
                <a:path w="3494603" h="1248029">
                  <a:moveTo>
                    <a:pt x="2940883" y="1248029"/>
                  </a:moveTo>
                  <a:lnTo>
                    <a:pt x="553720" y="1248029"/>
                  </a:lnTo>
                  <a:cubicBezTo>
                    <a:pt x="247650" y="1248029"/>
                    <a:pt x="0" y="968640"/>
                    <a:pt x="0" y="624744"/>
                  </a:cubicBezTo>
                  <a:cubicBezTo>
                    <a:pt x="0" y="279415"/>
                    <a:pt x="247650" y="0"/>
                    <a:pt x="553720" y="0"/>
                  </a:cubicBezTo>
                  <a:lnTo>
                    <a:pt x="2940883" y="0"/>
                  </a:lnTo>
                  <a:cubicBezTo>
                    <a:pt x="3246953" y="0"/>
                    <a:pt x="3494603" y="279415"/>
                    <a:pt x="3494603" y="624744"/>
                  </a:cubicBezTo>
                  <a:cubicBezTo>
                    <a:pt x="3493333" y="968640"/>
                    <a:pt x="3245683" y="1248029"/>
                    <a:pt x="2940883" y="1248029"/>
                  </a:cubicBezTo>
                  <a:close/>
                </a:path>
              </a:pathLst>
            </a:custGeom>
            <a:grpFill/>
          </p:spPr>
          <p:txBody>
            <a:bodyPr/>
            <a:lstStyle/>
            <a:p>
              <a:endParaRPr lang="en-GB"/>
            </a:p>
          </p:txBody>
        </p:sp>
      </p:grpSp>
      <p:grpSp>
        <p:nvGrpSpPr>
          <p:cNvPr id="16" name="Group 16"/>
          <p:cNvGrpSpPr/>
          <p:nvPr/>
        </p:nvGrpSpPr>
        <p:grpSpPr>
          <a:xfrm>
            <a:off x="3327172" y="8043327"/>
            <a:ext cx="2799813" cy="1000262"/>
            <a:chOff x="0" y="0"/>
            <a:chExt cx="3493333" cy="1248029"/>
          </a:xfrm>
          <a:solidFill>
            <a:schemeClr val="accent5">
              <a:lumMod val="50000"/>
            </a:schemeClr>
          </a:solidFill>
        </p:grpSpPr>
        <p:sp>
          <p:nvSpPr>
            <p:cNvPr id="17" name="Freeform 17"/>
            <p:cNvSpPr/>
            <p:nvPr/>
          </p:nvSpPr>
          <p:spPr>
            <a:xfrm>
              <a:off x="0" y="0"/>
              <a:ext cx="3494603" cy="1248029"/>
            </a:xfrm>
            <a:custGeom>
              <a:avLst/>
              <a:gdLst/>
              <a:ahLst/>
              <a:cxnLst/>
              <a:rect l="l" t="t" r="r" b="b"/>
              <a:pathLst>
                <a:path w="3494603" h="1248029">
                  <a:moveTo>
                    <a:pt x="2940883" y="1248029"/>
                  </a:moveTo>
                  <a:lnTo>
                    <a:pt x="553720" y="1248029"/>
                  </a:lnTo>
                  <a:cubicBezTo>
                    <a:pt x="247650" y="1248029"/>
                    <a:pt x="0" y="968640"/>
                    <a:pt x="0" y="624744"/>
                  </a:cubicBezTo>
                  <a:cubicBezTo>
                    <a:pt x="0" y="279415"/>
                    <a:pt x="247650" y="0"/>
                    <a:pt x="553720" y="0"/>
                  </a:cubicBezTo>
                  <a:lnTo>
                    <a:pt x="2940883" y="0"/>
                  </a:lnTo>
                  <a:cubicBezTo>
                    <a:pt x="3246953" y="0"/>
                    <a:pt x="3494603" y="279415"/>
                    <a:pt x="3494603" y="624744"/>
                  </a:cubicBezTo>
                  <a:cubicBezTo>
                    <a:pt x="3493333" y="968640"/>
                    <a:pt x="3245683" y="1248029"/>
                    <a:pt x="2940883" y="1248029"/>
                  </a:cubicBezTo>
                  <a:close/>
                </a:path>
              </a:pathLst>
            </a:custGeom>
            <a:grpFill/>
          </p:spPr>
          <p:txBody>
            <a:bodyPr/>
            <a:lstStyle/>
            <a:p>
              <a:endParaRPr lang="en-GB"/>
            </a:p>
          </p:txBody>
        </p:sp>
      </p:grpSp>
      <p:grpSp>
        <p:nvGrpSpPr>
          <p:cNvPr id="18" name="Group 18"/>
          <p:cNvGrpSpPr/>
          <p:nvPr/>
        </p:nvGrpSpPr>
        <p:grpSpPr>
          <a:xfrm>
            <a:off x="6277574" y="8043327"/>
            <a:ext cx="2799813" cy="1000262"/>
            <a:chOff x="0" y="0"/>
            <a:chExt cx="3493333" cy="1248029"/>
          </a:xfrm>
          <a:solidFill>
            <a:schemeClr val="accent5">
              <a:lumMod val="50000"/>
            </a:schemeClr>
          </a:solidFill>
        </p:grpSpPr>
        <p:sp>
          <p:nvSpPr>
            <p:cNvPr id="19" name="Freeform 19"/>
            <p:cNvSpPr/>
            <p:nvPr/>
          </p:nvSpPr>
          <p:spPr>
            <a:xfrm>
              <a:off x="0" y="0"/>
              <a:ext cx="3494603" cy="1248029"/>
            </a:xfrm>
            <a:custGeom>
              <a:avLst/>
              <a:gdLst/>
              <a:ahLst/>
              <a:cxnLst/>
              <a:rect l="l" t="t" r="r" b="b"/>
              <a:pathLst>
                <a:path w="3494603" h="1248029">
                  <a:moveTo>
                    <a:pt x="2940883" y="1248029"/>
                  </a:moveTo>
                  <a:lnTo>
                    <a:pt x="553720" y="1248029"/>
                  </a:lnTo>
                  <a:cubicBezTo>
                    <a:pt x="247650" y="1248029"/>
                    <a:pt x="0" y="968640"/>
                    <a:pt x="0" y="624744"/>
                  </a:cubicBezTo>
                  <a:cubicBezTo>
                    <a:pt x="0" y="279415"/>
                    <a:pt x="247650" y="0"/>
                    <a:pt x="553720" y="0"/>
                  </a:cubicBezTo>
                  <a:lnTo>
                    <a:pt x="2940883" y="0"/>
                  </a:lnTo>
                  <a:cubicBezTo>
                    <a:pt x="3246953" y="0"/>
                    <a:pt x="3494603" y="279415"/>
                    <a:pt x="3494603" y="624744"/>
                  </a:cubicBezTo>
                  <a:cubicBezTo>
                    <a:pt x="3493333" y="968640"/>
                    <a:pt x="3245683" y="1248029"/>
                    <a:pt x="2940883" y="1248029"/>
                  </a:cubicBezTo>
                  <a:close/>
                </a:path>
              </a:pathLst>
            </a:custGeom>
            <a:grpFill/>
          </p:spPr>
          <p:txBody>
            <a:bodyPr/>
            <a:lstStyle/>
            <a:p>
              <a:endParaRPr lang="en-GB"/>
            </a:p>
          </p:txBody>
        </p:sp>
      </p:grpSp>
      <p:grpSp>
        <p:nvGrpSpPr>
          <p:cNvPr id="20" name="Group 20"/>
          <p:cNvGrpSpPr/>
          <p:nvPr/>
        </p:nvGrpSpPr>
        <p:grpSpPr>
          <a:xfrm>
            <a:off x="9149235" y="8043327"/>
            <a:ext cx="2799813" cy="1000262"/>
            <a:chOff x="0" y="0"/>
            <a:chExt cx="3493333" cy="1248029"/>
          </a:xfrm>
          <a:solidFill>
            <a:schemeClr val="accent5">
              <a:lumMod val="50000"/>
            </a:schemeClr>
          </a:solidFill>
        </p:grpSpPr>
        <p:sp>
          <p:nvSpPr>
            <p:cNvPr id="21" name="Freeform 21"/>
            <p:cNvSpPr/>
            <p:nvPr/>
          </p:nvSpPr>
          <p:spPr>
            <a:xfrm>
              <a:off x="0" y="0"/>
              <a:ext cx="3494603" cy="1248029"/>
            </a:xfrm>
            <a:custGeom>
              <a:avLst/>
              <a:gdLst/>
              <a:ahLst/>
              <a:cxnLst/>
              <a:rect l="l" t="t" r="r" b="b"/>
              <a:pathLst>
                <a:path w="3494603" h="1248029">
                  <a:moveTo>
                    <a:pt x="2940883" y="1248029"/>
                  </a:moveTo>
                  <a:lnTo>
                    <a:pt x="553720" y="1248029"/>
                  </a:lnTo>
                  <a:cubicBezTo>
                    <a:pt x="247650" y="1248029"/>
                    <a:pt x="0" y="968640"/>
                    <a:pt x="0" y="624744"/>
                  </a:cubicBezTo>
                  <a:cubicBezTo>
                    <a:pt x="0" y="279415"/>
                    <a:pt x="247650" y="0"/>
                    <a:pt x="553720" y="0"/>
                  </a:cubicBezTo>
                  <a:lnTo>
                    <a:pt x="2940883" y="0"/>
                  </a:lnTo>
                  <a:cubicBezTo>
                    <a:pt x="3246953" y="0"/>
                    <a:pt x="3494603" y="279415"/>
                    <a:pt x="3494603" y="624744"/>
                  </a:cubicBezTo>
                  <a:cubicBezTo>
                    <a:pt x="3493333" y="968640"/>
                    <a:pt x="3245683" y="1248029"/>
                    <a:pt x="2940883" y="1248029"/>
                  </a:cubicBezTo>
                  <a:close/>
                </a:path>
              </a:pathLst>
            </a:custGeom>
            <a:grpFill/>
          </p:spPr>
          <p:txBody>
            <a:bodyPr/>
            <a:lstStyle/>
            <a:p>
              <a:endParaRPr lang="en-GB"/>
            </a:p>
          </p:txBody>
        </p:sp>
      </p:grpSp>
      <p:grpSp>
        <p:nvGrpSpPr>
          <p:cNvPr id="22" name="Group 22"/>
          <p:cNvGrpSpPr/>
          <p:nvPr/>
        </p:nvGrpSpPr>
        <p:grpSpPr>
          <a:xfrm>
            <a:off x="12018130" y="8043327"/>
            <a:ext cx="2799813" cy="1000262"/>
            <a:chOff x="0" y="0"/>
            <a:chExt cx="3493333" cy="1248029"/>
          </a:xfrm>
          <a:solidFill>
            <a:schemeClr val="accent5">
              <a:lumMod val="50000"/>
            </a:schemeClr>
          </a:solidFill>
        </p:grpSpPr>
        <p:sp>
          <p:nvSpPr>
            <p:cNvPr id="23" name="Freeform 23"/>
            <p:cNvSpPr/>
            <p:nvPr/>
          </p:nvSpPr>
          <p:spPr>
            <a:xfrm>
              <a:off x="0" y="0"/>
              <a:ext cx="3494603" cy="1248029"/>
            </a:xfrm>
            <a:custGeom>
              <a:avLst/>
              <a:gdLst/>
              <a:ahLst/>
              <a:cxnLst/>
              <a:rect l="l" t="t" r="r" b="b"/>
              <a:pathLst>
                <a:path w="3494603" h="1248029">
                  <a:moveTo>
                    <a:pt x="2940883" y="1248029"/>
                  </a:moveTo>
                  <a:lnTo>
                    <a:pt x="553720" y="1248029"/>
                  </a:lnTo>
                  <a:cubicBezTo>
                    <a:pt x="247650" y="1248029"/>
                    <a:pt x="0" y="968640"/>
                    <a:pt x="0" y="624744"/>
                  </a:cubicBezTo>
                  <a:cubicBezTo>
                    <a:pt x="0" y="279415"/>
                    <a:pt x="247650" y="0"/>
                    <a:pt x="553720" y="0"/>
                  </a:cubicBezTo>
                  <a:lnTo>
                    <a:pt x="2940883" y="0"/>
                  </a:lnTo>
                  <a:cubicBezTo>
                    <a:pt x="3246953" y="0"/>
                    <a:pt x="3494603" y="279415"/>
                    <a:pt x="3494603" y="624744"/>
                  </a:cubicBezTo>
                  <a:cubicBezTo>
                    <a:pt x="3493333" y="968640"/>
                    <a:pt x="3245683" y="1248029"/>
                    <a:pt x="2940883" y="1248029"/>
                  </a:cubicBezTo>
                  <a:close/>
                </a:path>
              </a:pathLst>
            </a:custGeom>
            <a:grpFill/>
          </p:spPr>
          <p:txBody>
            <a:bodyPr/>
            <a:lstStyle/>
            <a:p>
              <a:endParaRPr lang="en-GB"/>
            </a:p>
          </p:txBody>
        </p:sp>
      </p:grpSp>
      <p:grpSp>
        <p:nvGrpSpPr>
          <p:cNvPr id="24" name="Group 24"/>
          <p:cNvGrpSpPr/>
          <p:nvPr/>
        </p:nvGrpSpPr>
        <p:grpSpPr>
          <a:xfrm>
            <a:off x="14930686" y="8043327"/>
            <a:ext cx="2799813" cy="1000262"/>
            <a:chOff x="0" y="0"/>
            <a:chExt cx="3493333" cy="1248029"/>
          </a:xfrm>
          <a:solidFill>
            <a:schemeClr val="accent5">
              <a:lumMod val="50000"/>
            </a:schemeClr>
          </a:solidFill>
        </p:grpSpPr>
        <p:sp>
          <p:nvSpPr>
            <p:cNvPr id="25" name="Freeform 25"/>
            <p:cNvSpPr/>
            <p:nvPr/>
          </p:nvSpPr>
          <p:spPr>
            <a:xfrm>
              <a:off x="0" y="0"/>
              <a:ext cx="3494603" cy="1248029"/>
            </a:xfrm>
            <a:custGeom>
              <a:avLst/>
              <a:gdLst/>
              <a:ahLst/>
              <a:cxnLst/>
              <a:rect l="l" t="t" r="r" b="b"/>
              <a:pathLst>
                <a:path w="3494603" h="1248029">
                  <a:moveTo>
                    <a:pt x="2940883" y="1248029"/>
                  </a:moveTo>
                  <a:lnTo>
                    <a:pt x="553720" y="1248029"/>
                  </a:lnTo>
                  <a:cubicBezTo>
                    <a:pt x="247650" y="1248029"/>
                    <a:pt x="0" y="968640"/>
                    <a:pt x="0" y="624744"/>
                  </a:cubicBezTo>
                  <a:cubicBezTo>
                    <a:pt x="0" y="279415"/>
                    <a:pt x="247650" y="0"/>
                    <a:pt x="553720" y="0"/>
                  </a:cubicBezTo>
                  <a:lnTo>
                    <a:pt x="2940883" y="0"/>
                  </a:lnTo>
                  <a:cubicBezTo>
                    <a:pt x="3246953" y="0"/>
                    <a:pt x="3494603" y="279415"/>
                    <a:pt x="3494603" y="624744"/>
                  </a:cubicBezTo>
                  <a:cubicBezTo>
                    <a:pt x="3493333" y="968640"/>
                    <a:pt x="3245683" y="1248029"/>
                    <a:pt x="2940883" y="1248029"/>
                  </a:cubicBezTo>
                  <a:close/>
                </a:path>
              </a:pathLst>
            </a:custGeom>
            <a:grpFill/>
          </p:spPr>
          <p:txBody>
            <a:bodyPr/>
            <a:lstStyle/>
            <a:p>
              <a:endParaRPr lang="en-GB"/>
            </a:p>
          </p:txBody>
        </p:sp>
      </p:grpSp>
      <p:sp>
        <p:nvSpPr>
          <p:cNvPr id="30" name="AutoShape 30"/>
          <p:cNvSpPr/>
          <p:nvPr/>
        </p:nvSpPr>
        <p:spPr>
          <a:xfrm>
            <a:off x="-360501" y="1284593"/>
            <a:ext cx="18648501" cy="0"/>
          </a:xfrm>
          <a:prstGeom prst="line">
            <a:avLst/>
          </a:prstGeom>
          <a:ln w="9525" cap="rnd">
            <a:solidFill>
              <a:srgbClr val="595959"/>
            </a:solidFill>
            <a:prstDash val="solid"/>
            <a:headEnd type="none" w="sm" len="sm"/>
            <a:tailEnd type="none" w="sm" len="sm"/>
          </a:ln>
        </p:spPr>
        <p:txBody>
          <a:bodyPr/>
          <a:lstStyle/>
          <a:p>
            <a:endParaRPr lang="en-GB"/>
          </a:p>
        </p:txBody>
      </p:sp>
      <p:sp>
        <p:nvSpPr>
          <p:cNvPr id="33" name="TextBox 33"/>
          <p:cNvSpPr txBox="1"/>
          <p:nvPr/>
        </p:nvSpPr>
        <p:spPr>
          <a:xfrm>
            <a:off x="3127294" y="1861085"/>
            <a:ext cx="12740588" cy="1032783"/>
          </a:xfrm>
          <a:prstGeom prst="rect">
            <a:avLst/>
          </a:prstGeom>
        </p:spPr>
        <p:txBody>
          <a:bodyPr lIns="0" tIns="0" rIns="0" bIns="0" rtlCol="0" anchor="t">
            <a:spAutoFit/>
          </a:bodyPr>
          <a:lstStyle/>
          <a:p>
            <a:pPr algn="ctr">
              <a:lnSpc>
                <a:spcPts val="8000"/>
              </a:lnSpc>
            </a:pPr>
            <a:r>
              <a:rPr lang="en-US" sz="8000">
                <a:solidFill>
                  <a:srgbClr val="000000"/>
                </a:solidFill>
                <a:latin typeface="Public Sans"/>
              </a:rPr>
              <a:t>Organogram</a:t>
            </a:r>
            <a:endParaRPr lang="en-US"/>
          </a:p>
        </p:txBody>
      </p:sp>
      <p:sp>
        <p:nvSpPr>
          <p:cNvPr id="46" name="TextBox 46"/>
          <p:cNvSpPr txBox="1"/>
          <p:nvPr/>
        </p:nvSpPr>
        <p:spPr>
          <a:xfrm>
            <a:off x="15839658" y="8203261"/>
            <a:ext cx="1777439" cy="692497"/>
          </a:xfrm>
          <a:prstGeom prst="rect">
            <a:avLst/>
          </a:prstGeom>
        </p:spPr>
        <p:txBody>
          <a:bodyPr wrap="square" lIns="0" tIns="0" rIns="0" bIns="0" rtlCol="0" anchor="t">
            <a:spAutoFit/>
          </a:bodyPr>
          <a:lstStyle/>
          <a:p>
            <a:pPr algn="ctr">
              <a:lnSpc>
                <a:spcPts val="1800"/>
              </a:lnSpc>
            </a:pPr>
            <a:r>
              <a:rPr lang="en-US" sz="1500" dirty="0">
                <a:solidFill>
                  <a:srgbClr val="FFFFFF"/>
                </a:solidFill>
                <a:latin typeface="Public Sans Medium"/>
              </a:rPr>
              <a:t>M.A.M Murad</a:t>
            </a:r>
            <a:endParaRPr lang="en-US" sz="1500" dirty="0">
              <a:solidFill>
                <a:srgbClr val="FFFFFF"/>
              </a:solidFill>
              <a:latin typeface="Public Sans Thin"/>
            </a:endParaRPr>
          </a:p>
          <a:p>
            <a:pPr algn="ctr">
              <a:lnSpc>
                <a:spcPts val="1800"/>
              </a:lnSpc>
            </a:pPr>
            <a:r>
              <a:rPr lang="en-US" sz="1500" dirty="0">
                <a:solidFill>
                  <a:srgbClr val="FFFFFF"/>
                </a:solidFill>
                <a:latin typeface="Public Sans Thin"/>
              </a:rPr>
              <a:t>Assistant</a:t>
            </a:r>
          </a:p>
          <a:p>
            <a:pPr algn="ctr">
              <a:lnSpc>
                <a:spcPts val="1800"/>
              </a:lnSpc>
            </a:pPr>
            <a:r>
              <a:rPr lang="en-US" sz="1500" dirty="0">
                <a:solidFill>
                  <a:srgbClr val="FFFFFF"/>
                </a:solidFill>
                <a:latin typeface="Public Sans Thin"/>
              </a:rPr>
              <a:t>Marketing Manager</a:t>
            </a:r>
          </a:p>
        </p:txBody>
      </p:sp>
      <p:sp>
        <p:nvSpPr>
          <p:cNvPr id="61" name="TextBox 61"/>
          <p:cNvSpPr txBox="1"/>
          <p:nvPr/>
        </p:nvSpPr>
        <p:spPr>
          <a:xfrm>
            <a:off x="8950460" y="4988107"/>
            <a:ext cx="1665714" cy="461665"/>
          </a:xfrm>
          <a:prstGeom prst="rect">
            <a:avLst/>
          </a:prstGeom>
        </p:spPr>
        <p:txBody>
          <a:bodyPr lIns="0" tIns="0" rIns="0" bIns="0" rtlCol="0" anchor="t">
            <a:spAutoFit/>
          </a:bodyPr>
          <a:lstStyle/>
          <a:p>
            <a:pPr algn="ctr">
              <a:lnSpc>
                <a:spcPts val="1800"/>
              </a:lnSpc>
            </a:pPr>
            <a:r>
              <a:rPr lang="en-US" sz="1700" b="1" cap="all" dirty="0">
                <a:solidFill>
                  <a:srgbClr val="7E255D"/>
                </a:solidFill>
                <a:ea typeface="+mn-lt"/>
                <a:cs typeface="+mn-lt"/>
              </a:rPr>
              <a:t>FEBIN  SASIN</a:t>
            </a:r>
            <a:endParaRPr lang="en-US" dirty="0">
              <a:solidFill>
                <a:srgbClr val="7E255D"/>
              </a:solidFill>
              <a:ea typeface="Calibri"/>
              <a:cs typeface="Calibri"/>
            </a:endParaRPr>
          </a:p>
          <a:p>
            <a:pPr algn="ctr">
              <a:lnSpc>
                <a:spcPts val="1800"/>
              </a:lnSpc>
            </a:pPr>
            <a:r>
              <a:rPr lang="en-US" sz="1500" b="1" dirty="0">
                <a:solidFill>
                  <a:srgbClr val="000000"/>
                </a:solidFill>
                <a:latin typeface="Public Sans Thin"/>
              </a:rPr>
              <a:t>Country Manager</a:t>
            </a:r>
          </a:p>
        </p:txBody>
      </p:sp>
      <p:sp>
        <p:nvSpPr>
          <p:cNvPr id="62" name="TextBox 62"/>
          <p:cNvSpPr txBox="1"/>
          <p:nvPr/>
        </p:nvSpPr>
        <p:spPr>
          <a:xfrm>
            <a:off x="1386629" y="8312937"/>
            <a:ext cx="1665714" cy="461665"/>
          </a:xfrm>
          <a:prstGeom prst="rect">
            <a:avLst/>
          </a:prstGeom>
        </p:spPr>
        <p:txBody>
          <a:bodyPr lIns="0" tIns="0" rIns="0" bIns="0" rtlCol="0" anchor="t">
            <a:spAutoFit/>
          </a:bodyPr>
          <a:lstStyle/>
          <a:p>
            <a:pPr algn="ctr">
              <a:lnSpc>
                <a:spcPts val="1800"/>
              </a:lnSpc>
            </a:pPr>
            <a:r>
              <a:rPr lang="en-US" sz="1500" dirty="0">
                <a:solidFill>
                  <a:srgbClr val="FFFFFF"/>
                </a:solidFill>
                <a:latin typeface="Public Sans Medium"/>
              </a:rPr>
              <a:t>Abdur </a:t>
            </a:r>
            <a:r>
              <a:rPr lang="en-US" sz="1500" dirty="0" err="1">
                <a:solidFill>
                  <a:srgbClr val="FFFFFF"/>
                </a:solidFill>
                <a:latin typeface="Public Sans Medium"/>
              </a:rPr>
              <a:t>Rouf</a:t>
            </a:r>
            <a:endParaRPr lang="en-US" sz="1500" dirty="0">
              <a:solidFill>
                <a:srgbClr val="FFFFFF"/>
              </a:solidFill>
              <a:latin typeface="Public Sans Medium"/>
            </a:endParaRPr>
          </a:p>
          <a:p>
            <a:pPr algn="ctr">
              <a:lnSpc>
                <a:spcPts val="1800"/>
              </a:lnSpc>
            </a:pPr>
            <a:r>
              <a:rPr lang="en-US" sz="1500" dirty="0">
                <a:solidFill>
                  <a:srgbClr val="FFFFFF"/>
                </a:solidFill>
                <a:latin typeface="Public Sans Thin"/>
              </a:rPr>
              <a:t>CAD Master</a:t>
            </a:r>
          </a:p>
        </p:txBody>
      </p:sp>
      <p:sp>
        <p:nvSpPr>
          <p:cNvPr id="63" name="TextBox 63"/>
          <p:cNvSpPr txBox="1"/>
          <p:nvPr/>
        </p:nvSpPr>
        <p:spPr>
          <a:xfrm>
            <a:off x="4304741" y="8312937"/>
            <a:ext cx="1665714" cy="461665"/>
          </a:xfrm>
          <a:prstGeom prst="rect">
            <a:avLst/>
          </a:prstGeom>
        </p:spPr>
        <p:txBody>
          <a:bodyPr lIns="0" tIns="0" rIns="0" bIns="0" rtlCol="0" anchor="t">
            <a:spAutoFit/>
          </a:bodyPr>
          <a:lstStyle/>
          <a:p>
            <a:pPr algn="ctr">
              <a:lnSpc>
                <a:spcPts val="1800"/>
              </a:lnSpc>
            </a:pPr>
            <a:r>
              <a:rPr lang="en-US" sz="1500" dirty="0">
                <a:solidFill>
                  <a:srgbClr val="FFFFFF"/>
                </a:solidFill>
                <a:latin typeface="Public Sans Medium"/>
              </a:rPr>
              <a:t>Hafiz </a:t>
            </a:r>
            <a:r>
              <a:rPr lang="en-US" sz="1500" dirty="0" err="1">
                <a:solidFill>
                  <a:srgbClr val="FFFFFF"/>
                </a:solidFill>
                <a:latin typeface="Public Sans Medium"/>
              </a:rPr>
              <a:t>Gomsta</a:t>
            </a:r>
            <a:endParaRPr lang="en-US" sz="1500" dirty="0">
              <a:solidFill>
                <a:srgbClr val="FFFFFF"/>
              </a:solidFill>
              <a:latin typeface="Public Sans Medium"/>
            </a:endParaRPr>
          </a:p>
          <a:p>
            <a:pPr algn="ctr">
              <a:lnSpc>
                <a:spcPts val="1800"/>
              </a:lnSpc>
            </a:pPr>
            <a:r>
              <a:rPr lang="en-US" sz="1500" dirty="0">
                <a:solidFill>
                  <a:srgbClr val="FFFFFF"/>
                </a:solidFill>
                <a:latin typeface="Public Sans Thin"/>
              </a:rPr>
              <a:t>Accountant</a:t>
            </a:r>
          </a:p>
        </p:txBody>
      </p:sp>
      <p:sp>
        <p:nvSpPr>
          <p:cNvPr id="64" name="TextBox 64"/>
          <p:cNvSpPr txBox="1"/>
          <p:nvPr/>
        </p:nvSpPr>
        <p:spPr>
          <a:xfrm>
            <a:off x="6974951" y="8195974"/>
            <a:ext cx="2162065" cy="692497"/>
          </a:xfrm>
          <a:prstGeom prst="rect">
            <a:avLst/>
          </a:prstGeom>
        </p:spPr>
        <p:txBody>
          <a:bodyPr wrap="square" lIns="0" tIns="0" rIns="0" bIns="0" rtlCol="0" anchor="t">
            <a:spAutoFit/>
          </a:bodyPr>
          <a:lstStyle/>
          <a:p>
            <a:pPr algn="ctr">
              <a:lnSpc>
                <a:spcPts val="1800"/>
              </a:lnSpc>
            </a:pPr>
            <a:r>
              <a:rPr lang="en-US" sz="1500" dirty="0" err="1">
                <a:solidFill>
                  <a:srgbClr val="FFFFFF"/>
                </a:solidFill>
                <a:latin typeface="Public Sans Medium"/>
              </a:rPr>
              <a:t>Ariful</a:t>
            </a:r>
            <a:r>
              <a:rPr lang="en-US" sz="1500" dirty="0">
                <a:solidFill>
                  <a:srgbClr val="FFFFFF"/>
                </a:solidFill>
                <a:latin typeface="Public Sans Medium"/>
              </a:rPr>
              <a:t> Islam</a:t>
            </a:r>
          </a:p>
          <a:p>
            <a:pPr algn="ctr">
              <a:lnSpc>
                <a:spcPts val="1800"/>
              </a:lnSpc>
            </a:pPr>
            <a:r>
              <a:rPr lang="en-US" sz="1500" dirty="0">
                <a:solidFill>
                  <a:srgbClr val="FFFFFF"/>
                </a:solidFill>
                <a:latin typeface="Public Sans Thin"/>
              </a:rPr>
              <a:t>IT &amp; System Administrator</a:t>
            </a:r>
          </a:p>
        </p:txBody>
      </p:sp>
      <p:sp>
        <p:nvSpPr>
          <p:cNvPr id="65" name="TextBox 65"/>
          <p:cNvSpPr txBox="1"/>
          <p:nvPr/>
        </p:nvSpPr>
        <p:spPr>
          <a:xfrm>
            <a:off x="10048539" y="8299645"/>
            <a:ext cx="1901527" cy="461665"/>
          </a:xfrm>
          <a:prstGeom prst="rect">
            <a:avLst/>
          </a:prstGeom>
        </p:spPr>
        <p:txBody>
          <a:bodyPr wrap="square" lIns="0" tIns="0" rIns="0" bIns="0" rtlCol="0" anchor="t">
            <a:spAutoFit/>
          </a:bodyPr>
          <a:lstStyle/>
          <a:p>
            <a:pPr algn="ctr">
              <a:lnSpc>
                <a:spcPts val="1800"/>
              </a:lnSpc>
            </a:pPr>
            <a:r>
              <a:rPr lang="en-US" sz="1500" dirty="0">
                <a:solidFill>
                  <a:srgbClr val="FFFFFF"/>
                </a:solidFill>
                <a:latin typeface="Public Sans Medium"/>
              </a:rPr>
              <a:t>Rafin Rayhan</a:t>
            </a:r>
          </a:p>
          <a:p>
            <a:pPr algn="ctr">
              <a:lnSpc>
                <a:spcPts val="1800"/>
              </a:lnSpc>
            </a:pPr>
            <a:r>
              <a:rPr lang="en-US" sz="1500" dirty="0">
                <a:solidFill>
                  <a:srgbClr val="FFFFFF"/>
                </a:solidFill>
                <a:latin typeface="Public Sans Thin"/>
              </a:rPr>
              <a:t>Outbound Marketing </a:t>
            </a:r>
          </a:p>
        </p:txBody>
      </p:sp>
      <p:sp>
        <p:nvSpPr>
          <p:cNvPr id="66" name="TextBox 66"/>
          <p:cNvSpPr txBox="1"/>
          <p:nvPr/>
        </p:nvSpPr>
        <p:spPr>
          <a:xfrm>
            <a:off x="12885334" y="8318775"/>
            <a:ext cx="1830125" cy="461665"/>
          </a:xfrm>
          <a:prstGeom prst="rect">
            <a:avLst/>
          </a:prstGeom>
        </p:spPr>
        <p:txBody>
          <a:bodyPr wrap="square" lIns="0" tIns="0" rIns="0" bIns="0" rtlCol="0" anchor="t">
            <a:spAutoFit/>
          </a:bodyPr>
          <a:lstStyle/>
          <a:p>
            <a:pPr algn="ctr">
              <a:lnSpc>
                <a:spcPts val="1800"/>
              </a:lnSpc>
            </a:pPr>
            <a:r>
              <a:rPr lang="en-US" sz="1500" dirty="0">
                <a:solidFill>
                  <a:srgbClr val="FFFFFF"/>
                </a:solidFill>
                <a:latin typeface="Public Sans Medium"/>
              </a:rPr>
              <a:t>Asim </a:t>
            </a:r>
            <a:r>
              <a:rPr lang="en-US" sz="1500" dirty="0" err="1">
                <a:solidFill>
                  <a:srgbClr val="FFFFFF"/>
                </a:solidFill>
                <a:latin typeface="Public Sans Medium"/>
              </a:rPr>
              <a:t>Ballave</a:t>
            </a:r>
            <a:endParaRPr lang="en-US" sz="1500" dirty="0">
              <a:solidFill>
                <a:srgbClr val="FFFFFF"/>
              </a:solidFill>
              <a:latin typeface="Public Sans Medium"/>
            </a:endParaRPr>
          </a:p>
          <a:p>
            <a:pPr algn="ctr">
              <a:lnSpc>
                <a:spcPts val="1800"/>
              </a:lnSpc>
            </a:pPr>
            <a:r>
              <a:rPr lang="en-US" sz="1500" dirty="0">
                <a:solidFill>
                  <a:srgbClr val="FFFFFF"/>
                </a:solidFill>
                <a:latin typeface="Public Sans Thin"/>
              </a:rPr>
              <a:t>Admin Manager</a:t>
            </a:r>
          </a:p>
        </p:txBody>
      </p:sp>
      <p:sp>
        <p:nvSpPr>
          <p:cNvPr id="71" name="TextBox 71"/>
          <p:cNvSpPr txBox="1"/>
          <p:nvPr/>
        </p:nvSpPr>
        <p:spPr>
          <a:xfrm>
            <a:off x="6634275" y="3321672"/>
            <a:ext cx="2710091" cy="907941"/>
          </a:xfrm>
          <a:prstGeom prst="rect">
            <a:avLst/>
          </a:prstGeom>
        </p:spPr>
        <p:txBody>
          <a:bodyPr wrap="square" lIns="0" tIns="0" rIns="0" bIns="0" rtlCol="0" anchor="t">
            <a:spAutoFit/>
          </a:bodyPr>
          <a:lstStyle/>
          <a:p>
            <a:pPr algn="ctr"/>
            <a:r>
              <a:rPr lang="en-US" sz="1400" b="1" cap="all" dirty="0">
                <a:solidFill>
                  <a:schemeClr val="bg1"/>
                </a:solidFill>
                <a:latin typeface="Verdana"/>
                <a:ea typeface="Verdana"/>
              </a:rPr>
              <a:t>S.M ANISUR RAHMAN NANNU</a:t>
            </a:r>
            <a:endParaRPr lang="en-US" dirty="0">
              <a:solidFill>
                <a:schemeClr val="bg1"/>
              </a:solidFill>
            </a:endParaRPr>
          </a:p>
          <a:p>
            <a:pPr algn="ctr"/>
            <a:r>
              <a:rPr lang="en-US" sz="1600" b="1" dirty="0">
                <a:solidFill>
                  <a:schemeClr val="bg1"/>
                </a:solidFill>
                <a:latin typeface="Public Sans Thin"/>
                <a:ea typeface="+mn-lt"/>
                <a:cs typeface="+mn-lt"/>
              </a:rPr>
              <a:t>Managing Director</a:t>
            </a:r>
            <a:endParaRPr lang="en-US" sz="1600" b="1" dirty="0">
              <a:solidFill>
                <a:schemeClr val="bg1"/>
              </a:solidFill>
              <a:latin typeface="Public Sans Thin"/>
              <a:ea typeface="Calibri"/>
              <a:cs typeface="Calibri"/>
            </a:endParaRPr>
          </a:p>
          <a:p>
            <a:pPr algn="ctr">
              <a:lnSpc>
                <a:spcPts val="1800"/>
              </a:lnSpc>
            </a:pPr>
            <a:endParaRPr lang="en-US" sz="1500" dirty="0">
              <a:solidFill>
                <a:srgbClr val="FFFFFF"/>
              </a:solidFill>
              <a:latin typeface="Public Sans Medium"/>
            </a:endParaRPr>
          </a:p>
        </p:txBody>
      </p:sp>
      <p:sp>
        <p:nvSpPr>
          <p:cNvPr id="72" name="TextBox 72"/>
          <p:cNvSpPr txBox="1"/>
          <p:nvPr/>
        </p:nvSpPr>
        <p:spPr>
          <a:xfrm>
            <a:off x="10476716" y="3391967"/>
            <a:ext cx="2237115" cy="723275"/>
          </a:xfrm>
          <a:prstGeom prst="rect">
            <a:avLst/>
          </a:prstGeom>
        </p:spPr>
        <p:txBody>
          <a:bodyPr wrap="square" lIns="0" tIns="0" rIns="0" bIns="0" rtlCol="0" anchor="t">
            <a:spAutoFit/>
          </a:bodyPr>
          <a:lstStyle/>
          <a:p>
            <a:pPr algn="ctr"/>
            <a:r>
              <a:rPr lang="en-US" sz="1700" b="1" cap="all" dirty="0">
                <a:solidFill>
                  <a:schemeClr val="bg1"/>
                </a:solidFill>
                <a:ea typeface="+mn-lt"/>
                <a:cs typeface="+mn-lt"/>
              </a:rPr>
              <a:t>ZAHANGIR ALAM RIPON</a:t>
            </a:r>
            <a:endParaRPr lang="en-US" dirty="0">
              <a:solidFill>
                <a:schemeClr val="bg1"/>
              </a:solidFill>
            </a:endParaRPr>
          </a:p>
          <a:p>
            <a:pPr algn="ctr"/>
            <a:r>
              <a:rPr lang="en-US" sz="1500" b="1" dirty="0">
                <a:solidFill>
                  <a:schemeClr val="bg1"/>
                </a:solidFill>
                <a:ea typeface="+mn-lt"/>
                <a:cs typeface="+mn-lt"/>
              </a:rPr>
              <a:t>Chairman</a:t>
            </a:r>
            <a:endParaRPr lang="en-US" sz="1500" b="1" dirty="0">
              <a:solidFill>
                <a:schemeClr val="bg1"/>
              </a:solidFill>
            </a:endParaRPr>
          </a:p>
          <a:p>
            <a:pPr algn="ctr">
              <a:lnSpc>
                <a:spcPts val="1800"/>
              </a:lnSpc>
            </a:pPr>
            <a:endParaRPr lang="en-US" sz="1500" dirty="0">
              <a:solidFill>
                <a:srgbClr val="FFFFFF"/>
              </a:solidFill>
              <a:latin typeface="Public Sans Medium"/>
            </a:endParaRPr>
          </a:p>
        </p:txBody>
      </p:sp>
      <p:sp>
        <p:nvSpPr>
          <p:cNvPr id="73" name="AutoShape 73"/>
          <p:cNvSpPr/>
          <p:nvPr/>
        </p:nvSpPr>
        <p:spPr>
          <a:xfrm>
            <a:off x="5276984" y="6110565"/>
            <a:ext cx="8441208" cy="0"/>
          </a:xfrm>
          <a:prstGeom prst="line">
            <a:avLst/>
          </a:prstGeom>
          <a:ln w="9525" cap="rnd">
            <a:solidFill>
              <a:srgbClr val="989898"/>
            </a:solidFill>
            <a:prstDash val="solid"/>
            <a:headEnd type="none" w="sm" len="sm"/>
            <a:tailEnd type="none" w="sm" len="sm"/>
          </a:ln>
        </p:spPr>
        <p:txBody>
          <a:bodyPr/>
          <a:lstStyle/>
          <a:p>
            <a:endParaRPr lang="en-GB"/>
          </a:p>
        </p:txBody>
      </p:sp>
      <p:sp>
        <p:nvSpPr>
          <p:cNvPr id="74" name="AutoShape 74"/>
          <p:cNvSpPr/>
          <p:nvPr/>
        </p:nvSpPr>
        <p:spPr>
          <a:xfrm>
            <a:off x="7847103" y="4494916"/>
            <a:ext cx="3113968" cy="0"/>
          </a:xfrm>
          <a:prstGeom prst="line">
            <a:avLst/>
          </a:prstGeom>
          <a:ln w="9525" cap="rnd">
            <a:solidFill>
              <a:srgbClr val="989898"/>
            </a:solidFill>
            <a:prstDash val="solid"/>
            <a:headEnd type="none" w="sm" len="sm"/>
            <a:tailEnd type="none" w="sm" len="sm"/>
          </a:ln>
        </p:spPr>
        <p:txBody>
          <a:bodyPr/>
          <a:lstStyle/>
          <a:p>
            <a:endParaRPr lang="en-GB"/>
          </a:p>
        </p:txBody>
      </p:sp>
      <p:sp>
        <p:nvSpPr>
          <p:cNvPr id="75" name="AutoShape 75"/>
          <p:cNvSpPr/>
          <p:nvPr/>
        </p:nvSpPr>
        <p:spPr>
          <a:xfrm>
            <a:off x="1847776" y="7737235"/>
            <a:ext cx="14602918" cy="0"/>
          </a:xfrm>
          <a:prstGeom prst="line">
            <a:avLst/>
          </a:prstGeom>
          <a:ln w="9525" cap="rnd">
            <a:solidFill>
              <a:srgbClr val="989898"/>
            </a:solidFill>
            <a:prstDash val="solid"/>
            <a:headEnd type="none" w="sm" len="sm"/>
            <a:tailEnd type="none" w="sm" len="sm"/>
          </a:ln>
        </p:spPr>
        <p:txBody>
          <a:bodyPr/>
          <a:lstStyle/>
          <a:p>
            <a:endParaRPr lang="en-GB"/>
          </a:p>
        </p:txBody>
      </p:sp>
      <p:sp>
        <p:nvSpPr>
          <p:cNvPr id="76" name="AutoShape 76"/>
          <p:cNvSpPr/>
          <p:nvPr/>
        </p:nvSpPr>
        <p:spPr>
          <a:xfrm rot="5400000">
            <a:off x="5119176" y="6258849"/>
            <a:ext cx="306092" cy="0"/>
          </a:xfrm>
          <a:prstGeom prst="line">
            <a:avLst/>
          </a:prstGeom>
          <a:ln w="9525" cap="rnd">
            <a:solidFill>
              <a:srgbClr val="989898"/>
            </a:solidFill>
            <a:prstDash val="solid"/>
            <a:headEnd type="none" w="sm" len="sm"/>
            <a:tailEnd type="none" w="sm" len="sm"/>
          </a:ln>
        </p:spPr>
        <p:txBody>
          <a:bodyPr/>
          <a:lstStyle/>
          <a:p>
            <a:endParaRPr lang="en-GB"/>
          </a:p>
        </p:txBody>
      </p:sp>
      <p:sp>
        <p:nvSpPr>
          <p:cNvPr id="77" name="AutoShape 77"/>
          <p:cNvSpPr/>
          <p:nvPr/>
        </p:nvSpPr>
        <p:spPr>
          <a:xfrm rot="5400000">
            <a:off x="1690911" y="7885519"/>
            <a:ext cx="306092" cy="0"/>
          </a:xfrm>
          <a:prstGeom prst="line">
            <a:avLst/>
          </a:prstGeom>
          <a:ln w="9525" cap="rnd">
            <a:solidFill>
              <a:srgbClr val="989898"/>
            </a:solidFill>
            <a:prstDash val="solid"/>
            <a:headEnd type="none" w="sm" len="sm"/>
            <a:tailEnd type="none" w="sm" len="sm"/>
          </a:ln>
        </p:spPr>
        <p:txBody>
          <a:bodyPr/>
          <a:lstStyle/>
          <a:p>
            <a:endParaRPr lang="en-GB"/>
          </a:p>
        </p:txBody>
      </p:sp>
      <p:sp>
        <p:nvSpPr>
          <p:cNvPr id="78" name="AutoShape 78"/>
          <p:cNvSpPr/>
          <p:nvPr/>
        </p:nvSpPr>
        <p:spPr>
          <a:xfrm rot="5400000">
            <a:off x="13569908" y="6258849"/>
            <a:ext cx="306092" cy="0"/>
          </a:xfrm>
          <a:prstGeom prst="line">
            <a:avLst/>
          </a:prstGeom>
          <a:ln w="9525" cap="rnd">
            <a:solidFill>
              <a:srgbClr val="989898"/>
            </a:solidFill>
            <a:prstDash val="solid"/>
            <a:headEnd type="none" w="sm" len="sm"/>
            <a:tailEnd type="none" w="sm" len="sm"/>
          </a:ln>
        </p:spPr>
        <p:txBody>
          <a:bodyPr/>
          <a:lstStyle/>
          <a:p>
            <a:endParaRPr lang="en-GB"/>
          </a:p>
        </p:txBody>
      </p:sp>
      <p:sp>
        <p:nvSpPr>
          <p:cNvPr id="79" name="AutoShape 79"/>
          <p:cNvSpPr/>
          <p:nvPr/>
        </p:nvSpPr>
        <p:spPr>
          <a:xfrm rot="5400000">
            <a:off x="16292885" y="7885519"/>
            <a:ext cx="306092" cy="0"/>
          </a:xfrm>
          <a:prstGeom prst="line">
            <a:avLst/>
          </a:prstGeom>
          <a:ln w="9525" cap="rnd">
            <a:solidFill>
              <a:srgbClr val="989898"/>
            </a:solidFill>
            <a:prstDash val="solid"/>
            <a:headEnd type="none" w="sm" len="sm"/>
            <a:tailEnd type="none" w="sm" len="sm"/>
          </a:ln>
        </p:spPr>
        <p:txBody>
          <a:bodyPr/>
          <a:lstStyle/>
          <a:p>
            <a:endParaRPr lang="en-GB"/>
          </a:p>
        </p:txBody>
      </p:sp>
      <p:sp>
        <p:nvSpPr>
          <p:cNvPr id="80" name="AutoShape 80"/>
          <p:cNvSpPr/>
          <p:nvPr/>
        </p:nvSpPr>
        <p:spPr>
          <a:xfrm rot="5400000">
            <a:off x="10824923" y="5957519"/>
            <a:ext cx="306092" cy="0"/>
          </a:xfrm>
          <a:prstGeom prst="line">
            <a:avLst/>
          </a:prstGeom>
          <a:ln w="9525" cap="rnd">
            <a:solidFill>
              <a:srgbClr val="989898"/>
            </a:solidFill>
            <a:prstDash val="solid"/>
            <a:headEnd type="none" w="sm" len="sm"/>
            <a:tailEnd type="none" w="sm" len="sm"/>
          </a:ln>
        </p:spPr>
        <p:txBody>
          <a:bodyPr/>
          <a:lstStyle/>
          <a:p>
            <a:endParaRPr lang="en-GB"/>
          </a:p>
        </p:txBody>
      </p:sp>
      <p:sp>
        <p:nvSpPr>
          <p:cNvPr id="81" name="AutoShape 81"/>
          <p:cNvSpPr/>
          <p:nvPr/>
        </p:nvSpPr>
        <p:spPr>
          <a:xfrm rot="5400000">
            <a:off x="13721374" y="7579426"/>
            <a:ext cx="306092" cy="0"/>
          </a:xfrm>
          <a:prstGeom prst="line">
            <a:avLst/>
          </a:prstGeom>
          <a:ln w="9525" cap="rnd">
            <a:solidFill>
              <a:srgbClr val="989898"/>
            </a:solidFill>
            <a:prstDash val="solid"/>
            <a:headEnd type="none" w="sm" len="sm"/>
            <a:tailEnd type="none" w="sm" len="sm"/>
          </a:ln>
        </p:spPr>
        <p:txBody>
          <a:bodyPr/>
          <a:lstStyle/>
          <a:p>
            <a:endParaRPr lang="en-GB"/>
          </a:p>
        </p:txBody>
      </p:sp>
      <p:sp>
        <p:nvSpPr>
          <p:cNvPr id="82" name="AutoShape 82"/>
          <p:cNvSpPr/>
          <p:nvPr/>
        </p:nvSpPr>
        <p:spPr>
          <a:xfrm rot="5400000">
            <a:off x="7679769" y="5962282"/>
            <a:ext cx="306092" cy="0"/>
          </a:xfrm>
          <a:prstGeom prst="line">
            <a:avLst/>
          </a:prstGeom>
          <a:ln w="9525" cap="rnd">
            <a:solidFill>
              <a:srgbClr val="989898"/>
            </a:solidFill>
            <a:prstDash val="solid"/>
            <a:headEnd type="none" w="sm" len="sm"/>
            <a:tailEnd type="none" w="sm" len="sm"/>
          </a:ln>
        </p:spPr>
        <p:txBody>
          <a:bodyPr/>
          <a:lstStyle/>
          <a:p>
            <a:endParaRPr lang="en-GB"/>
          </a:p>
        </p:txBody>
      </p:sp>
      <p:sp>
        <p:nvSpPr>
          <p:cNvPr id="83" name="AutoShape 83"/>
          <p:cNvSpPr/>
          <p:nvPr/>
        </p:nvSpPr>
        <p:spPr>
          <a:xfrm rot="5400000">
            <a:off x="9248645" y="4337108"/>
            <a:ext cx="306092" cy="0"/>
          </a:xfrm>
          <a:prstGeom prst="line">
            <a:avLst/>
          </a:prstGeom>
          <a:ln w="9525" cap="rnd">
            <a:solidFill>
              <a:srgbClr val="989898"/>
            </a:solidFill>
            <a:prstDash val="solid"/>
            <a:headEnd type="none" w="sm" len="sm"/>
            <a:tailEnd type="none" w="sm" len="sm"/>
          </a:ln>
        </p:spPr>
        <p:txBody>
          <a:bodyPr/>
          <a:lstStyle/>
          <a:p>
            <a:endParaRPr lang="en-GB"/>
          </a:p>
        </p:txBody>
      </p:sp>
      <p:sp>
        <p:nvSpPr>
          <p:cNvPr id="84" name="AutoShape 84"/>
          <p:cNvSpPr/>
          <p:nvPr/>
        </p:nvSpPr>
        <p:spPr>
          <a:xfrm rot="5400000">
            <a:off x="7689294" y="4652725"/>
            <a:ext cx="306092" cy="0"/>
          </a:xfrm>
          <a:prstGeom prst="line">
            <a:avLst/>
          </a:prstGeom>
          <a:ln w="9525" cap="rnd">
            <a:solidFill>
              <a:srgbClr val="989898"/>
            </a:solidFill>
            <a:prstDash val="solid"/>
            <a:headEnd type="none" w="sm" len="sm"/>
            <a:tailEnd type="none" w="sm" len="sm"/>
          </a:ln>
        </p:spPr>
        <p:txBody>
          <a:bodyPr/>
          <a:lstStyle/>
          <a:p>
            <a:endParaRPr lang="en-GB"/>
          </a:p>
        </p:txBody>
      </p:sp>
      <p:sp>
        <p:nvSpPr>
          <p:cNvPr id="85" name="AutoShape 85"/>
          <p:cNvSpPr/>
          <p:nvPr/>
        </p:nvSpPr>
        <p:spPr>
          <a:xfrm rot="5400000">
            <a:off x="10803262" y="4652725"/>
            <a:ext cx="306092" cy="0"/>
          </a:xfrm>
          <a:prstGeom prst="line">
            <a:avLst/>
          </a:prstGeom>
          <a:ln w="9525" cap="rnd">
            <a:solidFill>
              <a:srgbClr val="989898"/>
            </a:solidFill>
            <a:prstDash val="solid"/>
            <a:headEnd type="none" w="sm" len="sm"/>
            <a:tailEnd type="none" w="sm" len="sm"/>
          </a:ln>
        </p:spPr>
        <p:txBody>
          <a:bodyPr/>
          <a:lstStyle/>
          <a:p>
            <a:endParaRPr lang="en-GB"/>
          </a:p>
        </p:txBody>
      </p:sp>
      <p:sp>
        <p:nvSpPr>
          <p:cNvPr id="86" name="AutoShape 86"/>
          <p:cNvSpPr/>
          <p:nvPr/>
        </p:nvSpPr>
        <p:spPr>
          <a:xfrm rot="5400000">
            <a:off x="4976563" y="7579426"/>
            <a:ext cx="306092" cy="0"/>
          </a:xfrm>
          <a:prstGeom prst="line">
            <a:avLst/>
          </a:prstGeom>
          <a:ln w="9525" cap="rnd">
            <a:solidFill>
              <a:srgbClr val="989898"/>
            </a:solidFill>
            <a:prstDash val="solid"/>
            <a:headEnd type="none" w="sm" len="sm"/>
            <a:tailEnd type="none" w="sm" len="sm"/>
          </a:ln>
        </p:spPr>
        <p:txBody>
          <a:bodyPr/>
          <a:lstStyle/>
          <a:p>
            <a:endParaRPr lang="en-GB"/>
          </a:p>
        </p:txBody>
      </p:sp>
      <p:sp>
        <p:nvSpPr>
          <p:cNvPr id="88" name="TextBox 5">
            <a:extLst>
              <a:ext uri="{FF2B5EF4-FFF2-40B4-BE49-F238E27FC236}">
                <a16:creationId xmlns:a16="http://schemas.microsoft.com/office/drawing/2014/main" id="{8BFDDD03-0CC4-EB65-0D4E-7C2739CA84C7}"/>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90" name="Picture 89" descr="A black and pink circle with a black background&#10;&#10;Description automatically generated">
            <a:extLst>
              <a:ext uri="{FF2B5EF4-FFF2-40B4-BE49-F238E27FC236}">
                <a16:creationId xmlns:a16="http://schemas.microsoft.com/office/drawing/2014/main" id="{DE5C1330-5ABB-8060-B1E7-9A73F39AA9F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grpSp>
        <p:nvGrpSpPr>
          <p:cNvPr id="104" name="Group 103">
            <a:extLst>
              <a:ext uri="{FF2B5EF4-FFF2-40B4-BE49-F238E27FC236}">
                <a16:creationId xmlns:a16="http://schemas.microsoft.com/office/drawing/2014/main" id="{FF7672C1-B234-5D66-3786-2F242F69C657}"/>
              </a:ext>
            </a:extLst>
          </p:cNvPr>
          <p:cNvGrpSpPr/>
          <p:nvPr/>
        </p:nvGrpSpPr>
        <p:grpSpPr>
          <a:xfrm>
            <a:off x="9533650" y="6415097"/>
            <a:ext cx="2956147" cy="1000262"/>
            <a:chOff x="3650826" y="6443510"/>
            <a:chExt cx="2956147" cy="1000262"/>
          </a:xfrm>
          <a:solidFill>
            <a:schemeClr val="tx1">
              <a:lumMod val="75000"/>
              <a:lumOff val="25000"/>
            </a:schemeClr>
          </a:solidFill>
        </p:grpSpPr>
        <p:grpSp>
          <p:nvGrpSpPr>
            <p:cNvPr id="8" name="Group 8"/>
            <p:cNvGrpSpPr/>
            <p:nvPr/>
          </p:nvGrpSpPr>
          <p:grpSpPr>
            <a:xfrm>
              <a:off x="3650826" y="6443510"/>
              <a:ext cx="2956147" cy="1000262"/>
              <a:chOff x="0" y="0"/>
              <a:chExt cx="3688390" cy="1248029"/>
            </a:xfrm>
            <a:grpFill/>
          </p:grpSpPr>
          <p:sp>
            <p:nvSpPr>
              <p:cNvPr id="9" name="Freeform 9"/>
              <p:cNvSpPr/>
              <p:nvPr/>
            </p:nvSpPr>
            <p:spPr>
              <a:xfrm>
                <a:off x="0" y="0"/>
                <a:ext cx="3689660" cy="1248029"/>
              </a:xfrm>
              <a:custGeom>
                <a:avLst/>
                <a:gdLst/>
                <a:ahLst/>
                <a:cxnLst/>
                <a:rect l="l" t="t" r="r" b="b"/>
                <a:pathLst>
                  <a:path w="3689660" h="1248029">
                    <a:moveTo>
                      <a:pt x="3135940" y="1248029"/>
                    </a:moveTo>
                    <a:lnTo>
                      <a:pt x="553720" y="1248029"/>
                    </a:lnTo>
                    <a:cubicBezTo>
                      <a:pt x="247650" y="1248029"/>
                      <a:pt x="0" y="968640"/>
                      <a:pt x="0" y="624744"/>
                    </a:cubicBezTo>
                    <a:cubicBezTo>
                      <a:pt x="0" y="279415"/>
                      <a:pt x="247650" y="0"/>
                      <a:pt x="553720" y="0"/>
                    </a:cubicBezTo>
                    <a:lnTo>
                      <a:pt x="3135940" y="0"/>
                    </a:lnTo>
                    <a:cubicBezTo>
                      <a:pt x="3442010" y="0"/>
                      <a:pt x="3689660" y="279415"/>
                      <a:pt x="3689660" y="624744"/>
                    </a:cubicBezTo>
                    <a:cubicBezTo>
                      <a:pt x="3688390" y="968640"/>
                      <a:pt x="3440740" y="1248029"/>
                      <a:pt x="3135940" y="1248029"/>
                    </a:cubicBezTo>
                    <a:close/>
                  </a:path>
                </a:pathLst>
              </a:custGeom>
              <a:grpFill/>
            </p:spPr>
            <p:txBody>
              <a:bodyPr/>
              <a:lstStyle/>
              <a:p>
                <a:endParaRPr lang="en-GB"/>
              </a:p>
            </p:txBody>
          </p:sp>
        </p:grpSp>
        <p:sp>
          <p:nvSpPr>
            <p:cNvPr id="67" name="TextBox 67"/>
            <p:cNvSpPr txBox="1"/>
            <p:nvPr/>
          </p:nvSpPr>
          <p:spPr>
            <a:xfrm>
              <a:off x="4612904" y="6597392"/>
              <a:ext cx="1665714" cy="692497"/>
            </a:xfrm>
            <a:prstGeom prst="rect">
              <a:avLst/>
            </a:prstGeom>
            <a:grpFill/>
          </p:spPr>
          <p:txBody>
            <a:bodyPr lIns="0" tIns="0" rIns="0" bIns="0" rtlCol="0" anchor="t">
              <a:spAutoFit/>
            </a:bodyPr>
            <a:lstStyle/>
            <a:p>
              <a:pPr algn="ctr">
                <a:lnSpc>
                  <a:spcPts val="1800"/>
                </a:lnSpc>
              </a:pPr>
              <a:r>
                <a:rPr lang="en-US" sz="1500" dirty="0">
                  <a:solidFill>
                    <a:srgbClr val="FFFFFF"/>
                  </a:solidFill>
                  <a:latin typeface="Public Sans Medium"/>
                </a:rPr>
                <a:t>Afzal Hossain</a:t>
              </a:r>
            </a:p>
            <a:p>
              <a:pPr algn="ctr">
                <a:lnSpc>
                  <a:spcPts val="1800"/>
                </a:lnSpc>
              </a:pPr>
              <a:r>
                <a:rPr lang="en-US" sz="1500" dirty="0">
                  <a:solidFill>
                    <a:srgbClr val="FFFFFF"/>
                  </a:solidFill>
                  <a:latin typeface="Public Sans Thin"/>
                </a:rPr>
                <a:t>Head of Production</a:t>
              </a:r>
            </a:p>
          </p:txBody>
        </p:sp>
        <p:pic>
          <p:nvPicPr>
            <p:cNvPr id="35" name="Picture 34" descr="A person wearing glasses and a white shirt&#10;&#10;Description automatically generated">
              <a:extLst>
                <a:ext uri="{FF2B5EF4-FFF2-40B4-BE49-F238E27FC236}">
                  <a16:creationId xmlns:a16="http://schemas.microsoft.com/office/drawing/2014/main" id="{584319B2-0147-3721-DB8F-CB65FCC7861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650826" y="6468946"/>
              <a:ext cx="976149" cy="920300"/>
            </a:xfrm>
            <a:prstGeom prst="flowChartConnector">
              <a:avLst/>
            </a:prstGeom>
            <a:grpFill/>
          </p:spPr>
        </p:pic>
      </p:grpSp>
      <p:grpSp>
        <p:nvGrpSpPr>
          <p:cNvPr id="105" name="Group 104">
            <a:extLst>
              <a:ext uri="{FF2B5EF4-FFF2-40B4-BE49-F238E27FC236}">
                <a16:creationId xmlns:a16="http://schemas.microsoft.com/office/drawing/2014/main" id="{D4C208BE-E00C-3FF3-C0C3-0B2852632EB7}"/>
              </a:ext>
            </a:extLst>
          </p:cNvPr>
          <p:cNvGrpSpPr/>
          <p:nvPr/>
        </p:nvGrpSpPr>
        <p:grpSpPr>
          <a:xfrm>
            <a:off x="3809765" y="6455433"/>
            <a:ext cx="2799813" cy="1000262"/>
            <a:chOff x="9573300" y="6443510"/>
            <a:chExt cx="2799813" cy="1000262"/>
          </a:xfrm>
          <a:solidFill>
            <a:schemeClr val="tx1">
              <a:lumMod val="75000"/>
              <a:lumOff val="25000"/>
            </a:schemeClr>
          </a:solidFill>
        </p:grpSpPr>
        <p:grpSp>
          <p:nvGrpSpPr>
            <p:cNvPr id="26" name="Group 26"/>
            <p:cNvGrpSpPr/>
            <p:nvPr/>
          </p:nvGrpSpPr>
          <p:grpSpPr>
            <a:xfrm>
              <a:off x="9573300" y="6443510"/>
              <a:ext cx="2799813" cy="1000262"/>
              <a:chOff x="0" y="0"/>
              <a:chExt cx="3493333" cy="1248029"/>
            </a:xfrm>
            <a:grpFill/>
          </p:grpSpPr>
          <p:sp>
            <p:nvSpPr>
              <p:cNvPr id="27" name="Freeform 27"/>
              <p:cNvSpPr/>
              <p:nvPr/>
            </p:nvSpPr>
            <p:spPr>
              <a:xfrm>
                <a:off x="0" y="0"/>
                <a:ext cx="3494603" cy="1248029"/>
              </a:xfrm>
              <a:custGeom>
                <a:avLst/>
                <a:gdLst/>
                <a:ahLst/>
                <a:cxnLst/>
                <a:rect l="l" t="t" r="r" b="b"/>
                <a:pathLst>
                  <a:path w="3494603" h="1248029">
                    <a:moveTo>
                      <a:pt x="2940883" y="1248029"/>
                    </a:moveTo>
                    <a:lnTo>
                      <a:pt x="553720" y="1248029"/>
                    </a:lnTo>
                    <a:cubicBezTo>
                      <a:pt x="247650" y="1248029"/>
                      <a:pt x="0" y="968640"/>
                      <a:pt x="0" y="624744"/>
                    </a:cubicBezTo>
                    <a:cubicBezTo>
                      <a:pt x="0" y="279415"/>
                      <a:pt x="247650" y="0"/>
                      <a:pt x="553720" y="0"/>
                    </a:cubicBezTo>
                    <a:lnTo>
                      <a:pt x="2940883" y="0"/>
                    </a:lnTo>
                    <a:cubicBezTo>
                      <a:pt x="3246953" y="0"/>
                      <a:pt x="3494603" y="279415"/>
                      <a:pt x="3494603" y="624744"/>
                    </a:cubicBezTo>
                    <a:cubicBezTo>
                      <a:pt x="3493333" y="968640"/>
                      <a:pt x="3245683" y="1248029"/>
                      <a:pt x="2940883" y="1248029"/>
                    </a:cubicBezTo>
                    <a:close/>
                  </a:path>
                </a:pathLst>
              </a:custGeom>
              <a:grpFill/>
            </p:spPr>
            <p:txBody>
              <a:bodyPr/>
              <a:lstStyle/>
              <a:p>
                <a:endParaRPr lang="en-GB"/>
              </a:p>
            </p:txBody>
          </p:sp>
        </p:grpSp>
        <p:sp>
          <p:nvSpPr>
            <p:cNvPr id="69" name="TextBox 69"/>
            <p:cNvSpPr txBox="1"/>
            <p:nvPr/>
          </p:nvSpPr>
          <p:spPr>
            <a:xfrm>
              <a:off x="10515936" y="6557919"/>
              <a:ext cx="1665714" cy="692497"/>
            </a:xfrm>
            <a:prstGeom prst="rect">
              <a:avLst/>
            </a:prstGeom>
            <a:grpFill/>
          </p:spPr>
          <p:txBody>
            <a:bodyPr lIns="0" tIns="0" rIns="0" bIns="0" rtlCol="0" anchor="t">
              <a:spAutoFit/>
            </a:bodyPr>
            <a:lstStyle/>
            <a:p>
              <a:pPr algn="ctr">
                <a:lnSpc>
                  <a:spcPts val="1800"/>
                </a:lnSpc>
              </a:pPr>
              <a:r>
                <a:rPr lang="en-US" sz="1500" dirty="0" err="1">
                  <a:solidFill>
                    <a:srgbClr val="FFFFFF"/>
                  </a:solidFill>
                  <a:latin typeface="Public Sans Medium"/>
                </a:rPr>
                <a:t>Paritosh</a:t>
              </a:r>
              <a:r>
                <a:rPr lang="en-US" sz="1500" dirty="0">
                  <a:solidFill>
                    <a:srgbClr val="FFFFFF"/>
                  </a:solidFill>
                  <a:latin typeface="Public Sans Medium"/>
                </a:rPr>
                <a:t> Debnath</a:t>
              </a:r>
            </a:p>
            <a:p>
              <a:pPr algn="ctr">
                <a:lnSpc>
                  <a:spcPts val="1800"/>
                </a:lnSpc>
              </a:pPr>
              <a:r>
                <a:rPr lang="en-US" sz="1500" dirty="0">
                  <a:solidFill>
                    <a:srgbClr val="FFFFFF"/>
                  </a:solidFill>
                  <a:latin typeface="Public Sans Thin"/>
                </a:rPr>
                <a:t>Head of Merchandising</a:t>
              </a:r>
            </a:p>
          </p:txBody>
        </p:sp>
        <p:pic>
          <p:nvPicPr>
            <p:cNvPr id="58" name="Picture 57" descr="A person wearing glasses and a plaid shirt&#10;&#10;Description automatically generated">
              <a:extLst>
                <a:ext uri="{FF2B5EF4-FFF2-40B4-BE49-F238E27FC236}">
                  <a16:creationId xmlns:a16="http://schemas.microsoft.com/office/drawing/2014/main" id="{AFB2AEFF-C99B-2AF1-4EF7-C171D648BAC2}"/>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2646"/>
            <a:stretch/>
          </p:blipFill>
          <p:spPr>
            <a:xfrm>
              <a:off x="9588391" y="6479998"/>
              <a:ext cx="915902" cy="909092"/>
            </a:xfrm>
            <a:prstGeom prst="flowChartConnector">
              <a:avLst/>
            </a:prstGeom>
            <a:grpFill/>
          </p:spPr>
        </p:pic>
      </p:grpSp>
      <p:pic>
        <p:nvPicPr>
          <p:cNvPr id="49" name="Picture 48" descr="A person standing in a room&#10;&#10;Description automatically generated">
            <a:extLst>
              <a:ext uri="{FF2B5EF4-FFF2-40B4-BE49-F238E27FC236}">
                <a16:creationId xmlns:a16="http://schemas.microsoft.com/office/drawing/2014/main" id="{5A30243A-B652-419D-80D7-569DE96769ED}"/>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970455" y="3285182"/>
            <a:ext cx="897845" cy="908405"/>
          </a:xfrm>
          <a:prstGeom prst="flowChartConnector">
            <a:avLst/>
          </a:prstGeom>
        </p:spPr>
      </p:pic>
      <p:pic>
        <p:nvPicPr>
          <p:cNvPr id="51" name="Picture 50" descr="A person wearing glasses and a plaid shirt&#10;&#10;Description automatically generated">
            <a:extLst>
              <a:ext uri="{FF2B5EF4-FFF2-40B4-BE49-F238E27FC236}">
                <a16:creationId xmlns:a16="http://schemas.microsoft.com/office/drawing/2014/main" id="{92D7C040-1569-6B7B-0141-42B4297BABB6}"/>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8076933" y="4674419"/>
            <a:ext cx="950709" cy="1000260"/>
          </a:xfrm>
          <a:prstGeom prst="flowChartConnector">
            <a:avLst/>
          </a:prstGeom>
        </p:spPr>
      </p:pic>
      <p:pic>
        <p:nvPicPr>
          <p:cNvPr id="60" name="Picture 59" descr="A person standing in an elevator&#10;&#10;Description automatically generated">
            <a:extLst>
              <a:ext uri="{FF2B5EF4-FFF2-40B4-BE49-F238E27FC236}">
                <a16:creationId xmlns:a16="http://schemas.microsoft.com/office/drawing/2014/main" id="{67ED8E0A-8885-71CE-8EFE-4BD89A146B0D}"/>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12059202" y="8050462"/>
            <a:ext cx="975782" cy="982494"/>
          </a:xfrm>
          <a:prstGeom prst="flowChartConnector">
            <a:avLst/>
          </a:prstGeom>
        </p:spPr>
      </p:pic>
      <p:pic>
        <p:nvPicPr>
          <p:cNvPr id="91" name="Picture 90" descr="A person with a beard wearing a blue and white shirt&#10;&#10;Description automatically generated">
            <a:extLst>
              <a:ext uri="{FF2B5EF4-FFF2-40B4-BE49-F238E27FC236}">
                <a16:creationId xmlns:a16="http://schemas.microsoft.com/office/drawing/2014/main" id="{B8BAA0B6-69D9-3015-EDA7-6DBA64694DE3}"/>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536605" y="8135148"/>
            <a:ext cx="900158" cy="868685"/>
          </a:xfrm>
          <a:prstGeom prst="flowChartConnector">
            <a:avLst/>
          </a:prstGeom>
        </p:spPr>
      </p:pic>
      <p:pic>
        <p:nvPicPr>
          <p:cNvPr id="95" name="Picture 94">
            <a:extLst>
              <a:ext uri="{FF2B5EF4-FFF2-40B4-BE49-F238E27FC236}">
                <a16:creationId xmlns:a16="http://schemas.microsoft.com/office/drawing/2014/main" id="{3A7CAA70-A343-AE79-702D-84CF0D4C74F7}"/>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3379303" y="8061095"/>
            <a:ext cx="1000468" cy="938766"/>
          </a:xfrm>
          <a:prstGeom prst="flowChartConnector">
            <a:avLst/>
          </a:prstGeom>
        </p:spPr>
      </p:pic>
      <p:pic>
        <p:nvPicPr>
          <p:cNvPr id="97" name="Picture 96" descr="A person standing in front of a glass door&#10;&#10;Description automatically generated">
            <a:extLst>
              <a:ext uri="{FF2B5EF4-FFF2-40B4-BE49-F238E27FC236}">
                <a16:creationId xmlns:a16="http://schemas.microsoft.com/office/drawing/2014/main" id="{A1BACDFC-2DA2-CAE6-90DE-B177273CBBD9}"/>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14960828" y="8069494"/>
            <a:ext cx="916994" cy="960033"/>
          </a:xfrm>
          <a:prstGeom prst="flowChartConnector">
            <a:avLst/>
          </a:prstGeom>
        </p:spPr>
      </p:pic>
      <p:pic>
        <p:nvPicPr>
          <p:cNvPr id="101" name="Picture 100" descr="A person in a purple suit&#10;&#10;Description automatically generated">
            <a:extLst>
              <a:ext uri="{FF2B5EF4-FFF2-40B4-BE49-F238E27FC236}">
                <a16:creationId xmlns:a16="http://schemas.microsoft.com/office/drawing/2014/main" id="{8B283E04-E63A-465F-F82D-1D788EF0A179}"/>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9192510" y="8061095"/>
            <a:ext cx="883351" cy="969079"/>
          </a:xfrm>
          <a:prstGeom prst="flowChartConnector">
            <a:avLst/>
          </a:prstGeom>
        </p:spPr>
      </p:pic>
      <p:pic>
        <p:nvPicPr>
          <p:cNvPr id="103" name="Picture 102">
            <a:extLst>
              <a:ext uri="{FF2B5EF4-FFF2-40B4-BE49-F238E27FC236}">
                <a16:creationId xmlns:a16="http://schemas.microsoft.com/office/drawing/2014/main" id="{AAF5BDAE-9AE0-A30B-5054-8963537E6613}"/>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a:stretch/>
        </p:blipFill>
        <p:spPr>
          <a:xfrm>
            <a:off x="6396162" y="8132206"/>
            <a:ext cx="882996" cy="867957"/>
          </a:xfrm>
          <a:prstGeom prst="flowChartConnector">
            <a:avLst/>
          </a:prstGeom>
        </p:spPr>
      </p:pic>
      <p:grpSp>
        <p:nvGrpSpPr>
          <p:cNvPr id="114" name="Group 113">
            <a:extLst>
              <a:ext uri="{FF2B5EF4-FFF2-40B4-BE49-F238E27FC236}">
                <a16:creationId xmlns:a16="http://schemas.microsoft.com/office/drawing/2014/main" id="{A2AFC460-37AC-B194-72F0-2ADF3ECE7735}"/>
              </a:ext>
            </a:extLst>
          </p:cNvPr>
          <p:cNvGrpSpPr/>
          <p:nvPr/>
        </p:nvGrpSpPr>
        <p:grpSpPr>
          <a:xfrm>
            <a:off x="6716640" y="6393548"/>
            <a:ext cx="2799813" cy="1000262"/>
            <a:chOff x="9561164" y="6342740"/>
            <a:chExt cx="2799813" cy="1000262"/>
          </a:xfrm>
          <a:solidFill>
            <a:schemeClr val="tx1">
              <a:lumMod val="75000"/>
              <a:lumOff val="25000"/>
            </a:schemeClr>
          </a:solidFill>
        </p:grpSpPr>
        <p:grpSp>
          <p:nvGrpSpPr>
            <p:cNvPr id="106" name="Group 28"/>
            <p:cNvGrpSpPr/>
            <p:nvPr/>
          </p:nvGrpSpPr>
          <p:grpSpPr>
            <a:xfrm>
              <a:off x="9561164" y="6342740"/>
              <a:ext cx="2799813" cy="1000262"/>
              <a:chOff x="0" y="0"/>
              <a:chExt cx="3493333" cy="1248029"/>
            </a:xfrm>
            <a:grpFill/>
          </p:grpSpPr>
          <p:sp>
            <p:nvSpPr>
              <p:cNvPr id="107" name="Freeform 29"/>
              <p:cNvSpPr/>
              <p:nvPr/>
            </p:nvSpPr>
            <p:spPr>
              <a:xfrm>
                <a:off x="0" y="0"/>
                <a:ext cx="3494603" cy="1248029"/>
              </a:xfrm>
              <a:custGeom>
                <a:avLst/>
                <a:gdLst/>
                <a:ahLst/>
                <a:cxnLst/>
                <a:rect l="l" t="t" r="r" b="b"/>
                <a:pathLst>
                  <a:path w="3494603" h="1248029">
                    <a:moveTo>
                      <a:pt x="2940883" y="1248029"/>
                    </a:moveTo>
                    <a:lnTo>
                      <a:pt x="553720" y="1248029"/>
                    </a:lnTo>
                    <a:cubicBezTo>
                      <a:pt x="247650" y="1248029"/>
                      <a:pt x="0" y="968640"/>
                      <a:pt x="0" y="624744"/>
                    </a:cubicBezTo>
                    <a:cubicBezTo>
                      <a:pt x="0" y="279415"/>
                      <a:pt x="247650" y="0"/>
                      <a:pt x="553720" y="0"/>
                    </a:cubicBezTo>
                    <a:lnTo>
                      <a:pt x="2940883" y="0"/>
                    </a:lnTo>
                    <a:cubicBezTo>
                      <a:pt x="3246953" y="0"/>
                      <a:pt x="3494603" y="279415"/>
                      <a:pt x="3494603" y="624744"/>
                    </a:cubicBezTo>
                    <a:cubicBezTo>
                      <a:pt x="3493333" y="968640"/>
                      <a:pt x="3245683" y="1248029"/>
                      <a:pt x="2940883" y="1248029"/>
                    </a:cubicBezTo>
                    <a:close/>
                  </a:path>
                </a:pathLst>
              </a:custGeom>
              <a:grpFill/>
            </p:spPr>
            <p:txBody>
              <a:bodyPr/>
              <a:lstStyle/>
              <a:p>
                <a:endParaRPr lang="en-GB"/>
              </a:p>
            </p:txBody>
          </p:sp>
        </p:grpSp>
        <p:sp>
          <p:nvSpPr>
            <p:cNvPr id="108" name="TextBox 70"/>
            <p:cNvSpPr txBox="1"/>
            <p:nvPr/>
          </p:nvSpPr>
          <p:spPr>
            <a:xfrm>
              <a:off x="10585262" y="6518171"/>
              <a:ext cx="1665714" cy="692497"/>
            </a:xfrm>
            <a:prstGeom prst="rect">
              <a:avLst/>
            </a:prstGeom>
            <a:grpFill/>
          </p:spPr>
          <p:txBody>
            <a:bodyPr lIns="0" tIns="0" rIns="0" bIns="0" rtlCol="0" anchor="t">
              <a:spAutoFit/>
            </a:bodyPr>
            <a:lstStyle/>
            <a:p>
              <a:pPr algn="ctr">
                <a:lnSpc>
                  <a:spcPts val="1800"/>
                </a:lnSpc>
              </a:pPr>
              <a:r>
                <a:rPr lang="en-US" sz="1500" dirty="0" err="1">
                  <a:solidFill>
                    <a:srgbClr val="FFFFFF"/>
                  </a:solidFill>
                  <a:latin typeface="Public Sans Medium"/>
                </a:rPr>
                <a:t>Sahinur</a:t>
              </a:r>
              <a:r>
                <a:rPr lang="en-US" sz="1500" dirty="0">
                  <a:solidFill>
                    <a:srgbClr val="FFFFFF"/>
                  </a:solidFill>
                  <a:latin typeface="Public Sans Medium"/>
                </a:rPr>
                <a:t> Hossain</a:t>
              </a:r>
            </a:p>
            <a:p>
              <a:pPr algn="ctr">
                <a:lnSpc>
                  <a:spcPts val="1800"/>
                </a:lnSpc>
              </a:pPr>
              <a:r>
                <a:rPr lang="en-US" sz="1500" dirty="0">
                  <a:solidFill>
                    <a:srgbClr val="FFFFFF"/>
                  </a:solidFill>
                  <a:latin typeface="Public Sans Thin"/>
                </a:rPr>
                <a:t>Head of Design &amp; Development</a:t>
              </a:r>
            </a:p>
          </p:txBody>
        </p:sp>
        <p:pic>
          <p:nvPicPr>
            <p:cNvPr id="109" name="Picture 108" descr="A person standing in a room&#10;&#10;Description automatically generated">
              <a:extLst>
                <a:ext uri="{FF2B5EF4-FFF2-40B4-BE49-F238E27FC236}">
                  <a16:creationId xmlns:a16="http://schemas.microsoft.com/office/drawing/2014/main" id="{0991A787-B979-0DAB-4BCE-594E9C46ABAB}"/>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a:stretch/>
          </p:blipFill>
          <p:spPr>
            <a:xfrm>
              <a:off x="9561164" y="6379277"/>
              <a:ext cx="1007919" cy="909043"/>
            </a:xfrm>
            <a:prstGeom prst="flowChartConnector">
              <a:avLst/>
            </a:prstGeom>
            <a:grpFill/>
          </p:spPr>
        </p:pic>
      </p:grpSp>
      <p:grpSp>
        <p:nvGrpSpPr>
          <p:cNvPr id="110" name="Group 12"/>
          <p:cNvGrpSpPr/>
          <p:nvPr/>
        </p:nvGrpSpPr>
        <p:grpSpPr>
          <a:xfrm>
            <a:off x="12512750" y="6444343"/>
            <a:ext cx="2799813" cy="1000262"/>
            <a:chOff x="0" y="0"/>
            <a:chExt cx="3493333" cy="1248029"/>
          </a:xfrm>
          <a:solidFill>
            <a:schemeClr val="tx1">
              <a:lumMod val="75000"/>
              <a:lumOff val="25000"/>
            </a:schemeClr>
          </a:solidFill>
        </p:grpSpPr>
        <p:sp>
          <p:nvSpPr>
            <p:cNvPr id="111" name="Freeform 13"/>
            <p:cNvSpPr/>
            <p:nvPr/>
          </p:nvSpPr>
          <p:spPr>
            <a:xfrm>
              <a:off x="0" y="0"/>
              <a:ext cx="3494603" cy="1248029"/>
            </a:xfrm>
            <a:custGeom>
              <a:avLst/>
              <a:gdLst/>
              <a:ahLst/>
              <a:cxnLst/>
              <a:rect l="l" t="t" r="r" b="b"/>
              <a:pathLst>
                <a:path w="3494603" h="1248029">
                  <a:moveTo>
                    <a:pt x="2940883" y="1248029"/>
                  </a:moveTo>
                  <a:lnTo>
                    <a:pt x="553720" y="1248029"/>
                  </a:lnTo>
                  <a:cubicBezTo>
                    <a:pt x="247650" y="1248029"/>
                    <a:pt x="0" y="968640"/>
                    <a:pt x="0" y="624744"/>
                  </a:cubicBezTo>
                  <a:cubicBezTo>
                    <a:pt x="0" y="279415"/>
                    <a:pt x="247650" y="0"/>
                    <a:pt x="553720" y="0"/>
                  </a:cubicBezTo>
                  <a:lnTo>
                    <a:pt x="2940883" y="0"/>
                  </a:lnTo>
                  <a:cubicBezTo>
                    <a:pt x="3246953" y="0"/>
                    <a:pt x="3494603" y="279415"/>
                    <a:pt x="3494603" y="624744"/>
                  </a:cubicBezTo>
                  <a:cubicBezTo>
                    <a:pt x="3493333" y="968640"/>
                    <a:pt x="3245683" y="1248029"/>
                    <a:pt x="2940883" y="1248029"/>
                  </a:cubicBezTo>
                  <a:close/>
                </a:path>
              </a:pathLst>
            </a:custGeom>
            <a:grpFill/>
          </p:spPr>
          <p:txBody>
            <a:bodyPr/>
            <a:lstStyle/>
            <a:p>
              <a:endParaRPr lang="en-GB"/>
            </a:p>
          </p:txBody>
        </p:sp>
      </p:grpSp>
      <p:sp>
        <p:nvSpPr>
          <p:cNvPr id="112" name="TextBox 68"/>
          <p:cNvSpPr txBox="1"/>
          <p:nvPr/>
        </p:nvSpPr>
        <p:spPr>
          <a:xfrm>
            <a:off x="13482266" y="6572053"/>
            <a:ext cx="1665714" cy="692497"/>
          </a:xfrm>
          <a:prstGeom prst="rect">
            <a:avLst/>
          </a:prstGeom>
        </p:spPr>
        <p:txBody>
          <a:bodyPr lIns="0" tIns="0" rIns="0" bIns="0" rtlCol="0" anchor="t">
            <a:spAutoFit/>
          </a:bodyPr>
          <a:lstStyle/>
          <a:p>
            <a:pPr algn="ctr">
              <a:lnSpc>
                <a:spcPts val="1800"/>
              </a:lnSpc>
            </a:pPr>
            <a:r>
              <a:rPr lang="en-US" sz="1500" dirty="0">
                <a:solidFill>
                  <a:srgbClr val="FFFFFF"/>
                </a:solidFill>
                <a:latin typeface="Public Sans Medium"/>
              </a:rPr>
              <a:t>Rubel </a:t>
            </a:r>
            <a:r>
              <a:rPr lang="en-US" sz="1500" dirty="0" err="1">
                <a:solidFill>
                  <a:srgbClr val="FFFFFF"/>
                </a:solidFill>
                <a:latin typeface="Public Sans Medium"/>
              </a:rPr>
              <a:t>Talukder</a:t>
            </a:r>
            <a:endParaRPr lang="en-US" sz="1500" dirty="0">
              <a:solidFill>
                <a:srgbClr val="FFFFFF"/>
              </a:solidFill>
              <a:latin typeface="Public Sans Medium"/>
            </a:endParaRPr>
          </a:p>
          <a:p>
            <a:pPr algn="ctr">
              <a:lnSpc>
                <a:spcPts val="1800"/>
              </a:lnSpc>
            </a:pPr>
            <a:r>
              <a:rPr lang="en-US" sz="1500" dirty="0">
                <a:solidFill>
                  <a:srgbClr val="FFFFFF"/>
                </a:solidFill>
                <a:latin typeface="Public Sans Thin"/>
              </a:rPr>
              <a:t>Head of Quality Controller</a:t>
            </a:r>
          </a:p>
        </p:txBody>
      </p:sp>
      <p:pic>
        <p:nvPicPr>
          <p:cNvPr id="113" name="Picture 112" descr="A person standing in an elevator&#10;&#10;Description automatically generated">
            <a:extLst>
              <a:ext uri="{FF2B5EF4-FFF2-40B4-BE49-F238E27FC236}">
                <a16:creationId xmlns:a16="http://schemas.microsoft.com/office/drawing/2014/main" id="{F8F905C3-3AE1-40D3-4892-186C197F11F2}"/>
              </a:ext>
            </a:extLst>
          </p:cNvPr>
          <p:cNvPicPr>
            <a:picLocks noChangeAspect="1"/>
          </p:cNvPicPr>
          <p:nvPr/>
        </p:nvPicPr>
        <p:blipFill rotWithShape="1">
          <a:blip r:embed="rId14" cstate="screen">
            <a:extLst>
              <a:ext uri="{28A0092B-C50C-407E-A947-70E740481C1C}">
                <a14:useLocalDpi xmlns:a14="http://schemas.microsoft.com/office/drawing/2010/main" val="0"/>
              </a:ext>
            </a:extLst>
          </a:blip>
          <a:srcRect/>
          <a:stretch/>
        </p:blipFill>
        <p:spPr>
          <a:xfrm>
            <a:off x="12528929" y="6480831"/>
            <a:ext cx="1001357" cy="917760"/>
          </a:xfrm>
          <a:prstGeom prst="flowChartConnector">
            <a:avLst/>
          </a:prstGeom>
        </p:spPr>
      </p:pic>
      <p:pic>
        <p:nvPicPr>
          <p:cNvPr id="7" name="Graphic 6" descr="Male profile with solid fill">
            <a:extLst>
              <a:ext uri="{FF2B5EF4-FFF2-40B4-BE49-F238E27FC236}">
                <a16:creationId xmlns:a16="http://schemas.microsoft.com/office/drawing/2014/main" id="{DF8E8776-0DCC-E65C-437D-CCD8871B5C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542715" y="3273982"/>
            <a:ext cx="914400" cy="9144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8E6E2"/>
        </a:solidFill>
        <a:effectLst/>
      </p:bgPr>
    </p:bg>
    <p:spTree>
      <p:nvGrpSpPr>
        <p:cNvPr id="1" name=""/>
        <p:cNvGrpSpPr/>
        <p:nvPr/>
      </p:nvGrpSpPr>
      <p:grpSpPr>
        <a:xfrm>
          <a:off x="0" y="0"/>
          <a:ext cx="0" cy="0"/>
          <a:chOff x="0" y="0"/>
          <a:chExt cx="0" cy="0"/>
        </a:xfrm>
      </p:grpSpPr>
      <p:sp>
        <p:nvSpPr>
          <p:cNvPr id="2" name="AutoShape 2"/>
          <p:cNvSpPr/>
          <p:nvPr/>
        </p:nvSpPr>
        <p:spPr>
          <a:xfrm>
            <a:off x="-360501" y="1284593"/>
            <a:ext cx="18648501" cy="0"/>
          </a:xfrm>
          <a:prstGeom prst="line">
            <a:avLst/>
          </a:prstGeom>
          <a:ln w="9525" cap="rnd">
            <a:solidFill>
              <a:srgbClr val="595959"/>
            </a:solidFill>
            <a:prstDash val="solid"/>
            <a:headEnd type="none" w="sm" len="sm"/>
            <a:tailEnd type="none" w="sm" len="sm"/>
          </a:ln>
        </p:spPr>
        <p:txBody>
          <a:bodyPr/>
          <a:lstStyle/>
          <a:p>
            <a:endParaRPr lang="en-GB"/>
          </a:p>
        </p:txBody>
      </p:sp>
      <p:grpSp>
        <p:nvGrpSpPr>
          <p:cNvPr id="7" name="Group 7"/>
          <p:cNvGrpSpPr/>
          <p:nvPr/>
        </p:nvGrpSpPr>
        <p:grpSpPr>
          <a:xfrm>
            <a:off x="1028700" y="1746847"/>
            <a:ext cx="7704058" cy="2026409"/>
            <a:chOff x="0" y="-397659"/>
            <a:chExt cx="10272077" cy="2701879"/>
          </a:xfrm>
        </p:grpSpPr>
        <p:sp>
          <p:nvSpPr>
            <p:cNvPr id="8" name="TextBox 8"/>
            <p:cNvSpPr txBox="1"/>
            <p:nvPr/>
          </p:nvSpPr>
          <p:spPr>
            <a:xfrm>
              <a:off x="0" y="-397659"/>
              <a:ext cx="10272077" cy="1261628"/>
            </a:xfrm>
            <a:prstGeom prst="rect">
              <a:avLst/>
            </a:prstGeom>
          </p:spPr>
          <p:txBody>
            <a:bodyPr lIns="0" tIns="0" rIns="0" bIns="0" rtlCol="0" anchor="t">
              <a:spAutoFit/>
            </a:bodyPr>
            <a:lstStyle/>
            <a:p>
              <a:pPr>
                <a:lnSpc>
                  <a:spcPts val="8000"/>
                </a:lnSpc>
              </a:pPr>
              <a:r>
                <a:rPr lang="en-US" sz="6000" b="1" dirty="0">
                  <a:solidFill>
                    <a:srgbClr val="000000"/>
                  </a:solidFill>
                  <a:latin typeface="Public Sans"/>
                </a:rPr>
                <a:t>About Us</a:t>
              </a:r>
            </a:p>
          </p:txBody>
        </p:sp>
        <p:sp>
          <p:nvSpPr>
            <p:cNvPr id="9" name="TextBox 9"/>
            <p:cNvSpPr txBox="1"/>
            <p:nvPr/>
          </p:nvSpPr>
          <p:spPr>
            <a:xfrm>
              <a:off x="0" y="1730388"/>
              <a:ext cx="10272077" cy="573832"/>
            </a:xfrm>
            <a:prstGeom prst="rect">
              <a:avLst/>
            </a:prstGeom>
          </p:spPr>
          <p:txBody>
            <a:bodyPr lIns="0" tIns="0" rIns="0" bIns="0" rtlCol="0" anchor="t">
              <a:spAutoFit/>
            </a:bodyPr>
            <a:lstStyle/>
            <a:p>
              <a:pPr algn="l">
                <a:lnSpc>
                  <a:spcPts val="3640"/>
                </a:lnSpc>
              </a:pPr>
              <a:endParaRPr lang="en-US" sz="2800">
                <a:solidFill>
                  <a:srgbClr val="000000"/>
                </a:solidFill>
                <a:latin typeface="Times New Roman" panose="02020603050405020304" pitchFamily="18" charset="0"/>
                <a:cs typeface="Times New Roman" panose="02020603050405020304" pitchFamily="18" charset="0"/>
              </a:endParaRPr>
            </a:p>
          </p:txBody>
        </p:sp>
      </p:grpSp>
      <p:sp>
        <p:nvSpPr>
          <p:cNvPr id="12" name="TextBox 5">
            <a:extLst>
              <a:ext uri="{FF2B5EF4-FFF2-40B4-BE49-F238E27FC236}">
                <a16:creationId xmlns:a16="http://schemas.microsoft.com/office/drawing/2014/main" id="{A67DCD5F-55B1-3DA2-A46B-6E3667D36572}"/>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14" name="Picture 13" descr="A black and pink circle with a black background&#10;&#10;Description automatically generated">
            <a:extLst>
              <a:ext uri="{FF2B5EF4-FFF2-40B4-BE49-F238E27FC236}">
                <a16:creationId xmlns:a16="http://schemas.microsoft.com/office/drawing/2014/main" id="{E57DB75B-3666-F888-85C7-9FDC772EA83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pic>
        <p:nvPicPr>
          <p:cNvPr id="10" name="Picture 9" descr="A group of men looking at a piece of paper&#10;&#10;Description automatically generated">
            <a:extLst>
              <a:ext uri="{FF2B5EF4-FFF2-40B4-BE49-F238E27FC236}">
                <a16:creationId xmlns:a16="http://schemas.microsoft.com/office/drawing/2014/main" id="{B157DD30-5C97-C2CB-26C2-888B4D02F91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57324" y="2802837"/>
            <a:ext cx="7630676" cy="5730170"/>
          </a:xfrm>
          <a:prstGeom prst="rect">
            <a:avLst/>
          </a:prstGeom>
        </p:spPr>
      </p:pic>
      <p:sp>
        <p:nvSpPr>
          <p:cNvPr id="13" name="AutoShape 5">
            <a:extLst>
              <a:ext uri="{FF2B5EF4-FFF2-40B4-BE49-F238E27FC236}">
                <a16:creationId xmlns:a16="http://schemas.microsoft.com/office/drawing/2014/main" id="{C8D4DEC0-F7CA-C19F-3141-3D2268BB9124}"/>
              </a:ext>
            </a:extLst>
          </p:cNvPr>
          <p:cNvSpPr/>
          <p:nvPr/>
        </p:nvSpPr>
        <p:spPr>
          <a:xfrm>
            <a:off x="16877442" y="-116825"/>
            <a:ext cx="1410558" cy="2919661"/>
          </a:xfrm>
          <a:prstGeom prst="rect">
            <a:avLst/>
          </a:prstGeom>
          <a:solidFill>
            <a:srgbClr val="575B42"/>
          </a:solidFill>
        </p:spPr>
        <p:txBody>
          <a:bodyPr/>
          <a:lstStyle/>
          <a:p>
            <a:endParaRPr lang="en-GB"/>
          </a:p>
        </p:txBody>
      </p:sp>
      <p:sp>
        <p:nvSpPr>
          <p:cNvPr id="15" name="AutoShape 5">
            <a:extLst>
              <a:ext uri="{FF2B5EF4-FFF2-40B4-BE49-F238E27FC236}">
                <a16:creationId xmlns:a16="http://schemas.microsoft.com/office/drawing/2014/main" id="{065860AA-49EA-F626-EC82-15240A2395B2}"/>
              </a:ext>
            </a:extLst>
          </p:cNvPr>
          <p:cNvSpPr/>
          <p:nvPr/>
        </p:nvSpPr>
        <p:spPr>
          <a:xfrm>
            <a:off x="16877442" y="8533007"/>
            <a:ext cx="1410558" cy="1753993"/>
          </a:xfrm>
          <a:prstGeom prst="rect">
            <a:avLst/>
          </a:prstGeom>
          <a:solidFill>
            <a:srgbClr val="575B42"/>
          </a:solidFill>
        </p:spPr>
        <p:txBody>
          <a:bodyPr/>
          <a:lstStyle/>
          <a:p>
            <a:endParaRPr lang="en-GB"/>
          </a:p>
        </p:txBody>
      </p:sp>
      <p:grpSp>
        <p:nvGrpSpPr>
          <p:cNvPr id="3" name="Group 2">
            <a:extLst>
              <a:ext uri="{FF2B5EF4-FFF2-40B4-BE49-F238E27FC236}">
                <a16:creationId xmlns:a16="http://schemas.microsoft.com/office/drawing/2014/main" id="{C72CAD17-3EAC-DB09-85E3-49879A2C768B}"/>
              </a:ext>
            </a:extLst>
          </p:cNvPr>
          <p:cNvGrpSpPr/>
          <p:nvPr/>
        </p:nvGrpSpPr>
        <p:grpSpPr>
          <a:xfrm>
            <a:off x="1028700" y="3006911"/>
            <a:ext cx="8808534" cy="6986708"/>
            <a:chOff x="1028700" y="3029805"/>
            <a:chExt cx="8808534" cy="6963812"/>
          </a:xfrm>
        </p:grpSpPr>
        <p:sp>
          <p:nvSpPr>
            <p:cNvPr id="4" name="Rectangle: Rounded Corners 3">
              <a:extLst>
                <a:ext uri="{FF2B5EF4-FFF2-40B4-BE49-F238E27FC236}">
                  <a16:creationId xmlns:a16="http://schemas.microsoft.com/office/drawing/2014/main" id="{9EE78EE9-917D-E5DD-51E6-E460824E35CD}"/>
                </a:ext>
              </a:extLst>
            </p:cNvPr>
            <p:cNvSpPr/>
            <p:nvPr/>
          </p:nvSpPr>
          <p:spPr>
            <a:xfrm>
              <a:off x="1028700" y="3029805"/>
              <a:ext cx="8808534" cy="3576064"/>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5" name="Rectangle 4" descr="Chef">
              <a:extLst>
                <a:ext uri="{FF2B5EF4-FFF2-40B4-BE49-F238E27FC236}">
                  <a16:creationId xmlns:a16="http://schemas.microsoft.com/office/drawing/2014/main" id="{3E554BFC-1BD3-5B07-2B72-FBAFC17788EC}"/>
                </a:ext>
              </a:extLst>
            </p:cNvPr>
            <p:cNvSpPr/>
            <p:nvPr/>
          </p:nvSpPr>
          <p:spPr>
            <a:xfrm>
              <a:off x="1595835" y="3220677"/>
              <a:ext cx="967929" cy="967929"/>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6" name="Freeform: Shape 5">
              <a:extLst>
                <a:ext uri="{FF2B5EF4-FFF2-40B4-BE49-F238E27FC236}">
                  <a16:creationId xmlns:a16="http://schemas.microsoft.com/office/drawing/2014/main" id="{6466A8E3-AD0F-D0AC-CA28-B35F39658875}"/>
                </a:ext>
              </a:extLst>
            </p:cNvPr>
            <p:cNvSpPr/>
            <p:nvPr/>
          </p:nvSpPr>
          <p:spPr>
            <a:xfrm>
              <a:off x="3061351" y="3220677"/>
              <a:ext cx="6775883" cy="3024779"/>
            </a:xfrm>
            <a:custGeom>
              <a:avLst/>
              <a:gdLst>
                <a:gd name="connsiteX0" fmla="*/ 0 w 5902129"/>
                <a:gd name="connsiteY0" fmla="*/ 0 h 3024779"/>
                <a:gd name="connsiteX1" fmla="*/ 5902129 w 5902129"/>
                <a:gd name="connsiteY1" fmla="*/ 0 h 3024779"/>
                <a:gd name="connsiteX2" fmla="*/ 5902129 w 5902129"/>
                <a:gd name="connsiteY2" fmla="*/ 3024779 h 3024779"/>
                <a:gd name="connsiteX3" fmla="*/ 0 w 5902129"/>
                <a:gd name="connsiteY3" fmla="*/ 3024779 h 3024779"/>
                <a:gd name="connsiteX4" fmla="*/ 0 w 5902129"/>
                <a:gd name="connsiteY4" fmla="*/ 0 h 3024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129" h="3024779">
                  <a:moveTo>
                    <a:pt x="0" y="0"/>
                  </a:moveTo>
                  <a:lnTo>
                    <a:pt x="5902129" y="0"/>
                  </a:lnTo>
                  <a:lnTo>
                    <a:pt x="5902129" y="3024779"/>
                  </a:lnTo>
                  <a:lnTo>
                    <a:pt x="0" y="30247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0122" tIns="320122" rIns="320122" bIns="320122" numCol="1" spcCol="1270" anchor="ctr" anchorCtr="0">
              <a:noAutofit/>
            </a:bodyPr>
            <a:lstStyle/>
            <a:p>
              <a:pPr marL="0" lvl="0" indent="0" algn="just" defTabSz="1066800">
                <a:lnSpc>
                  <a:spcPct val="100000"/>
                </a:lnSpc>
                <a:spcBef>
                  <a:spcPct val="0"/>
                </a:spcBef>
                <a:spcAft>
                  <a:spcPct val="35000"/>
                </a:spcAft>
                <a:buNone/>
              </a:pPr>
              <a:r>
                <a:rPr lang="en-GB" sz="2800" b="1" kern="1200" dirty="0"/>
                <a:t>Brandview Sourcing Limited</a:t>
              </a:r>
              <a:r>
                <a:rPr lang="en-GB" sz="2800" kern="1200" dirty="0"/>
                <a:t> is a well-established and reputable Garments buying house located in Dhaka, Bangladesh. Our experienced and dedicated sales, procurement, and quality control team offers comprehensive services, ensuring the supply of high-quality garments at competitive prices.</a:t>
              </a:r>
              <a:endParaRPr lang="en-US" sz="2800" kern="1200" dirty="0"/>
            </a:p>
          </p:txBody>
        </p:sp>
        <p:sp>
          <p:nvSpPr>
            <p:cNvPr id="11" name="Rectangle: Rounded Corners 10">
              <a:extLst>
                <a:ext uri="{FF2B5EF4-FFF2-40B4-BE49-F238E27FC236}">
                  <a16:creationId xmlns:a16="http://schemas.microsoft.com/office/drawing/2014/main" id="{8A80F43D-3AEA-D688-D557-1C17639A7501}"/>
                </a:ext>
              </a:extLst>
            </p:cNvPr>
            <p:cNvSpPr/>
            <p:nvPr/>
          </p:nvSpPr>
          <p:spPr>
            <a:xfrm>
              <a:off x="1028700" y="6829422"/>
              <a:ext cx="8808534" cy="3164195"/>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6" name="Rectangle 15" descr="Hierarchy">
              <a:extLst>
                <a:ext uri="{FF2B5EF4-FFF2-40B4-BE49-F238E27FC236}">
                  <a16:creationId xmlns:a16="http://schemas.microsoft.com/office/drawing/2014/main" id="{2513062C-B10E-96D9-4B50-8ABBAEDB9CBF}"/>
                </a:ext>
              </a:extLst>
            </p:cNvPr>
            <p:cNvSpPr/>
            <p:nvPr/>
          </p:nvSpPr>
          <p:spPr>
            <a:xfrm>
              <a:off x="1601429" y="7044056"/>
              <a:ext cx="967929" cy="967929"/>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8" name="Freeform: Shape 17">
              <a:extLst>
                <a:ext uri="{FF2B5EF4-FFF2-40B4-BE49-F238E27FC236}">
                  <a16:creationId xmlns:a16="http://schemas.microsoft.com/office/drawing/2014/main" id="{5694ECA3-01BF-9453-130F-FB51D417F664}"/>
                </a:ext>
              </a:extLst>
            </p:cNvPr>
            <p:cNvSpPr/>
            <p:nvPr/>
          </p:nvSpPr>
          <p:spPr>
            <a:xfrm>
              <a:off x="3061351" y="6829423"/>
              <a:ext cx="6775883" cy="3024779"/>
            </a:xfrm>
            <a:custGeom>
              <a:avLst/>
              <a:gdLst>
                <a:gd name="connsiteX0" fmla="*/ 0 w 5902129"/>
                <a:gd name="connsiteY0" fmla="*/ 0 h 3024779"/>
                <a:gd name="connsiteX1" fmla="*/ 5902129 w 5902129"/>
                <a:gd name="connsiteY1" fmla="*/ 0 h 3024779"/>
                <a:gd name="connsiteX2" fmla="*/ 5902129 w 5902129"/>
                <a:gd name="connsiteY2" fmla="*/ 3024779 h 3024779"/>
                <a:gd name="connsiteX3" fmla="*/ 0 w 5902129"/>
                <a:gd name="connsiteY3" fmla="*/ 3024779 h 3024779"/>
                <a:gd name="connsiteX4" fmla="*/ 0 w 5902129"/>
                <a:gd name="connsiteY4" fmla="*/ 0 h 3024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129" h="3024779">
                  <a:moveTo>
                    <a:pt x="0" y="0"/>
                  </a:moveTo>
                  <a:lnTo>
                    <a:pt x="5902129" y="0"/>
                  </a:lnTo>
                  <a:lnTo>
                    <a:pt x="5902129" y="3024779"/>
                  </a:lnTo>
                  <a:lnTo>
                    <a:pt x="0" y="30247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0122" tIns="320122" rIns="320122" bIns="320122" numCol="1" spcCol="1270" anchor="ctr" anchorCtr="0">
              <a:noAutofit/>
            </a:bodyPr>
            <a:lstStyle/>
            <a:p>
              <a:pPr marL="0" lvl="0" indent="0" algn="l" defTabSz="933450">
                <a:lnSpc>
                  <a:spcPct val="100000"/>
                </a:lnSpc>
                <a:spcBef>
                  <a:spcPct val="0"/>
                </a:spcBef>
                <a:spcAft>
                  <a:spcPct val="35000"/>
                </a:spcAft>
                <a:buNone/>
              </a:pPr>
              <a:r>
                <a:rPr lang="en-GB" sz="2800" kern="1200" dirty="0"/>
                <a:t>Our management team at </a:t>
              </a:r>
              <a:r>
                <a:rPr lang="en-GB" sz="2800" b="1" kern="1200" dirty="0"/>
                <a:t>Brandview Sourcing Limited</a:t>
              </a:r>
              <a:r>
                <a:rPr lang="en-GB" sz="2800" kern="1200" dirty="0"/>
                <a:t> is known for its strong integrity, accountability, and extensive professional experience in the local and global trade. With a solid reputation, we are committed to delivering exceptional service and exceeding client expectations.</a:t>
              </a:r>
              <a:endParaRPr lang="en-US" sz="2800" kern="1200" dirty="0"/>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8E6E2"/>
        </a:solidFill>
        <a:effectLst/>
      </p:bgPr>
    </p:bg>
    <p:spTree>
      <p:nvGrpSpPr>
        <p:cNvPr id="1" name=""/>
        <p:cNvGrpSpPr/>
        <p:nvPr/>
      </p:nvGrpSpPr>
      <p:grpSpPr>
        <a:xfrm>
          <a:off x="0" y="0"/>
          <a:ext cx="0" cy="0"/>
          <a:chOff x="0" y="0"/>
          <a:chExt cx="0" cy="0"/>
        </a:xfrm>
      </p:grpSpPr>
      <p:sp>
        <p:nvSpPr>
          <p:cNvPr id="7" name="AutoShape 5">
            <a:extLst>
              <a:ext uri="{FF2B5EF4-FFF2-40B4-BE49-F238E27FC236}">
                <a16:creationId xmlns:a16="http://schemas.microsoft.com/office/drawing/2014/main" id="{0A6F75C0-BCC5-8717-B991-33401BA23C9F}"/>
              </a:ext>
            </a:extLst>
          </p:cNvPr>
          <p:cNvSpPr/>
          <p:nvPr/>
        </p:nvSpPr>
        <p:spPr>
          <a:xfrm>
            <a:off x="16877442" y="0"/>
            <a:ext cx="1410558" cy="10287000"/>
          </a:xfrm>
          <a:prstGeom prst="rect">
            <a:avLst/>
          </a:prstGeom>
          <a:solidFill>
            <a:srgbClr val="575B42"/>
          </a:solidFill>
        </p:spPr>
        <p:txBody>
          <a:bodyPr/>
          <a:lstStyle/>
          <a:p>
            <a:endParaRPr lang="en-GB"/>
          </a:p>
        </p:txBody>
      </p:sp>
      <p:sp>
        <p:nvSpPr>
          <p:cNvPr id="4" name="TextBox 4"/>
          <p:cNvSpPr txBox="1"/>
          <p:nvPr/>
        </p:nvSpPr>
        <p:spPr>
          <a:xfrm>
            <a:off x="208407" y="1381323"/>
            <a:ext cx="6291784" cy="976036"/>
          </a:xfrm>
          <a:prstGeom prst="rect">
            <a:avLst/>
          </a:prstGeom>
        </p:spPr>
        <p:txBody>
          <a:bodyPr wrap="square" lIns="0" tIns="0" rIns="0" bIns="0" rtlCol="0" anchor="t">
            <a:spAutoFit/>
          </a:bodyPr>
          <a:lstStyle/>
          <a:p>
            <a:pPr algn="l">
              <a:lnSpc>
                <a:spcPts val="8800"/>
              </a:lnSpc>
            </a:pPr>
            <a:r>
              <a:rPr lang="en-US" sz="4400" b="1" dirty="0">
                <a:solidFill>
                  <a:srgbClr val="000000"/>
                </a:solidFill>
                <a:latin typeface="Public Sans"/>
              </a:rPr>
              <a:t>Our Team At A Glance</a:t>
            </a:r>
          </a:p>
        </p:txBody>
      </p:sp>
      <p:sp>
        <p:nvSpPr>
          <p:cNvPr id="10" name="TextBox 9">
            <a:extLst>
              <a:ext uri="{FF2B5EF4-FFF2-40B4-BE49-F238E27FC236}">
                <a16:creationId xmlns:a16="http://schemas.microsoft.com/office/drawing/2014/main" id="{C1EA65FB-061E-6483-77A3-B6F965437549}"/>
              </a:ext>
            </a:extLst>
          </p:cNvPr>
          <p:cNvSpPr txBox="1"/>
          <p:nvPr/>
        </p:nvSpPr>
        <p:spPr>
          <a:xfrm>
            <a:off x="208407" y="2454088"/>
            <a:ext cx="5499726" cy="5632311"/>
          </a:xfrm>
          <a:prstGeom prst="rect">
            <a:avLst/>
          </a:prstGeom>
          <a:noFill/>
        </p:spPr>
        <p:txBody>
          <a:bodyPr wrap="square" lIns="91440" tIns="45720" rIns="91440" bIns="45720" rtlCol="0" anchor="t">
            <a:spAutoFit/>
          </a:bodyPr>
          <a:lstStyle/>
          <a:p>
            <a:pPr algn="just"/>
            <a:r>
              <a:rPr lang="en-GB" sz="3600" dirty="0"/>
              <a:t>At Brandview Sourcing our success is driven by our dedicated and experienced team. Each member brings unique skills and expertise to ensure we provide the best sourcing and buying solutions for our clients. Here’s a glimpse of the people behind our success.</a:t>
            </a:r>
            <a:endParaRPr lang="en-US" sz="3600" dirty="0">
              <a:latin typeface="Times New Roman"/>
              <a:ea typeface="+mn-lt"/>
              <a:cs typeface="+mn-lt"/>
            </a:endParaRPr>
          </a:p>
        </p:txBody>
      </p:sp>
      <p:sp>
        <p:nvSpPr>
          <p:cNvPr id="2" name="AutoShape 2">
            <a:extLst>
              <a:ext uri="{FF2B5EF4-FFF2-40B4-BE49-F238E27FC236}">
                <a16:creationId xmlns:a16="http://schemas.microsoft.com/office/drawing/2014/main" id="{D686D0D2-C3E1-2BA5-5BB9-B3E18C74ECDB}"/>
              </a:ext>
            </a:extLst>
          </p:cNvPr>
          <p:cNvSpPr/>
          <p:nvPr/>
        </p:nvSpPr>
        <p:spPr>
          <a:xfrm>
            <a:off x="0" y="1284592"/>
            <a:ext cx="16877442" cy="1"/>
          </a:xfrm>
          <a:prstGeom prst="line">
            <a:avLst/>
          </a:prstGeom>
          <a:ln w="9525" cap="rnd">
            <a:solidFill>
              <a:srgbClr val="595959"/>
            </a:solidFill>
            <a:prstDash val="solid"/>
            <a:headEnd type="none" w="sm" len="sm"/>
            <a:tailEnd type="none" w="sm" len="sm"/>
          </a:ln>
        </p:spPr>
        <p:txBody>
          <a:bodyPr/>
          <a:lstStyle/>
          <a:p>
            <a:endParaRPr lang="en-GB"/>
          </a:p>
        </p:txBody>
      </p:sp>
      <p:pic>
        <p:nvPicPr>
          <p:cNvPr id="5" name="Picture 4" descr="A group of men standing in a room&#10;&#10;Description automatically generated">
            <a:extLst>
              <a:ext uri="{FF2B5EF4-FFF2-40B4-BE49-F238E27FC236}">
                <a16:creationId xmlns:a16="http://schemas.microsoft.com/office/drawing/2014/main" id="{ED7BCE32-0D9B-DE43-6689-1D05B973D79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050516" y="1693949"/>
            <a:ext cx="9058708" cy="6490974"/>
          </a:xfrm>
          <a:prstGeom prst="rect">
            <a:avLst/>
          </a:prstGeom>
        </p:spPr>
      </p:pic>
      <p:sp>
        <p:nvSpPr>
          <p:cNvPr id="6" name="TextBox 5">
            <a:extLst>
              <a:ext uri="{FF2B5EF4-FFF2-40B4-BE49-F238E27FC236}">
                <a16:creationId xmlns:a16="http://schemas.microsoft.com/office/drawing/2014/main" id="{2501E7F2-34B5-A4BC-EAD4-C66D8FA72315}"/>
              </a:ext>
            </a:extLst>
          </p:cNvPr>
          <p:cNvSpPr txBox="1"/>
          <p:nvPr/>
        </p:nvSpPr>
        <p:spPr>
          <a:xfrm>
            <a:off x="8050516" y="8352338"/>
            <a:ext cx="9058708" cy="1815882"/>
          </a:xfrm>
          <a:prstGeom prst="rect">
            <a:avLst/>
          </a:prstGeom>
          <a:noFill/>
        </p:spPr>
        <p:txBody>
          <a:bodyPr wrap="square" lIns="91440" tIns="45720" rIns="91440" bIns="45720" rtlCol="0" anchor="t">
            <a:spAutoFit/>
          </a:bodyPr>
          <a:lstStyle/>
          <a:p>
            <a:r>
              <a:rPr lang="en-GB" sz="2800" i="1" dirty="0"/>
              <a:t>Our team is committed to excellence and ready to assist you with all your buying needs. Together, we strive to deliver exceptional service and tailored solutions to meet your sourcing requirements.</a:t>
            </a:r>
            <a:endParaRPr lang="en-GB" sz="2800" dirty="0"/>
          </a:p>
        </p:txBody>
      </p:sp>
      <p:sp>
        <p:nvSpPr>
          <p:cNvPr id="8" name="TextBox 5">
            <a:extLst>
              <a:ext uri="{FF2B5EF4-FFF2-40B4-BE49-F238E27FC236}">
                <a16:creationId xmlns:a16="http://schemas.microsoft.com/office/drawing/2014/main" id="{51312B32-2E53-7A47-955F-4ED5178BB988}"/>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11" name="Picture 10" descr="A black and pink circle with a black background&#10;&#10;Description automatically generated">
            <a:extLst>
              <a:ext uri="{FF2B5EF4-FFF2-40B4-BE49-F238E27FC236}">
                <a16:creationId xmlns:a16="http://schemas.microsoft.com/office/drawing/2014/main" id="{7F368E3F-A337-24F0-352E-4B47C2A8B0A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spTree>
    <p:extLst>
      <p:ext uri="{BB962C8B-B14F-4D97-AF65-F5344CB8AC3E}">
        <p14:creationId xmlns:p14="http://schemas.microsoft.com/office/powerpoint/2010/main" val="662857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73" r="-373"/>
            </a:stretch>
          </a:blipFill>
        </p:spPr>
        <p:txBody>
          <a:bodyPr/>
          <a:lstStyle/>
          <a:p>
            <a:endParaRPr lang="en-GB" sz="1600" dirty="0"/>
          </a:p>
        </p:txBody>
      </p:sp>
      <p:grpSp>
        <p:nvGrpSpPr>
          <p:cNvPr id="3" name="Group 3"/>
          <p:cNvGrpSpPr/>
          <p:nvPr/>
        </p:nvGrpSpPr>
        <p:grpSpPr>
          <a:xfrm>
            <a:off x="-365264" y="1279830"/>
            <a:ext cx="18658026" cy="9525"/>
            <a:chOff x="0" y="0"/>
            <a:chExt cx="24877368" cy="12700"/>
          </a:xfrm>
        </p:grpSpPr>
        <p:sp>
          <p:nvSpPr>
            <p:cNvPr id="4" name="Freeform 4"/>
            <p:cNvSpPr/>
            <p:nvPr/>
          </p:nvSpPr>
          <p:spPr>
            <a:xfrm>
              <a:off x="0" y="0"/>
              <a:ext cx="24877395" cy="12700"/>
            </a:xfrm>
            <a:custGeom>
              <a:avLst/>
              <a:gdLst/>
              <a:ahLst/>
              <a:cxnLst/>
              <a:rect l="l" t="t" r="r" b="b"/>
              <a:pathLst>
                <a:path w="24877395" h="12700">
                  <a:moveTo>
                    <a:pt x="6350" y="0"/>
                  </a:moveTo>
                  <a:lnTo>
                    <a:pt x="24871045" y="0"/>
                  </a:lnTo>
                  <a:cubicBezTo>
                    <a:pt x="24874601" y="0"/>
                    <a:pt x="24877395" y="2794"/>
                    <a:pt x="24877395" y="6350"/>
                  </a:cubicBezTo>
                  <a:cubicBezTo>
                    <a:pt x="24877395" y="9906"/>
                    <a:pt x="24874601" y="12700"/>
                    <a:pt x="24871045" y="12700"/>
                  </a:cubicBezTo>
                  <a:lnTo>
                    <a:pt x="6350" y="12700"/>
                  </a:lnTo>
                  <a:cubicBezTo>
                    <a:pt x="2794" y="12700"/>
                    <a:pt x="0" y="9906"/>
                    <a:pt x="0" y="6350"/>
                  </a:cubicBezTo>
                  <a:cubicBezTo>
                    <a:pt x="0" y="2794"/>
                    <a:pt x="2794" y="0"/>
                    <a:pt x="6350" y="0"/>
                  </a:cubicBezTo>
                  <a:close/>
                </a:path>
              </a:pathLst>
            </a:custGeom>
            <a:solidFill>
              <a:srgbClr val="FFFFFF"/>
            </a:solidFill>
          </p:spPr>
          <p:txBody>
            <a:bodyPr/>
            <a:lstStyle/>
            <a:p>
              <a:endParaRPr lang="en-GB" sz="1600"/>
            </a:p>
          </p:txBody>
        </p:sp>
      </p:grpSp>
      <p:sp>
        <p:nvSpPr>
          <p:cNvPr id="5" name="TextBox 5"/>
          <p:cNvSpPr txBox="1"/>
          <p:nvPr/>
        </p:nvSpPr>
        <p:spPr>
          <a:xfrm>
            <a:off x="10714791" y="4184603"/>
            <a:ext cx="7347943" cy="963918"/>
          </a:xfrm>
          <a:prstGeom prst="rect">
            <a:avLst/>
          </a:prstGeom>
        </p:spPr>
        <p:txBody>
          <a:bodyPr lIns="0" tIns="0" rIns="0" bIns="0" rtlCol="0" anchor="t">
            <a:spAutoFit/>
          </a:bodyPr>
          <a:lstStyle/>
          <a:p>
            <a:pPr algn="l">
              <a:lnSpc>
                <a:spcPts val="8000"/>
              </a:lnSpc>
            </a:pPr>
            <a:r>
              <a:rPr lang="en-US" sz="5400" dirty="0">
                <a:solidFill>
                  <a:srgbClr val="FFFFFF"/>
                </a:solidFill>
                <a:latin typeface="Public Sans"/>
                <a:ea typeface="Public Sans"/>
                <a:cs typeface="Public Sans"/>
                <a:sym typeface="Public Sans"/>
              </a:rPr>
              <a:t>Contact Us</a:t>
            </a:r>
          </a:p>
        </p:txBody>
      </p:sp>
      <p:sp>
        <p:nvSpPr>
          <p:cNvPr id="6" name="TextBox 6"/>
          <p:cNvSpPr txBox="1"/>
          <p:nvPr/>
        </p:nvSpPr>
        <p:spPr>
          <a:xfrm>
            <a:off x="1028700" y="2831233"/>
            <a:ext cx="7347943" cy="3804696"/>
          </a:xfrm>
          <a:prstGeom prst="rect">
            <a:avLst/>
          </a:prstGeom>
        </p:spPr>
        <p:txBody>
          <a:bodyPr lIns="0" tIns="0" rIns="0" bIns="0" rtlCol="0" anchor="t">
            <a:spAutoFit/>
          </a:bodyPr>
          <a:lstStyle/>
          <a:p>
            <a:pPr algn="l">
              <a:lnSpc>
                <a:spcPts val="4318"/>
              </a:lnSpc>
            </a:pPr>
            <a:r>
              <a:rPr lang="en-US" sz="2800" dirty="0">
                <a:solidFill>
                  <a:srgbClr val="FFFFFF"/>
                </a:solidFill>
                <a:latin typeface="Public Sans Thin"/>
                <a:ea typeface="Public Sans Thin"/>
                <a:cs typeface="Public Sans Thin"/>
                <a:sym typeface="Public Sans Thin"/>
              </a:rPr>
              <a:t>We’d Love to Hear from You!</a:t>
            </a:r>
          </a:p>
          <a:p>
            <a:pPr algn="just">
              <a:lnSpc>
                <a:spcPts val="4318"/>
              </a:lnSpc>
            </a:pPr>
            <a:r>
              <a:rPr lang="en-US" sz="2800" dirty="0">
                <a:solidFill>
                  <a:srgbClr val="FFFFFF"/>
                </a:solidFill>
                <a:latin typeface="Public Sans Thin"/>
                <a:ea typeface="Public Sans Thin"/>
                <a:cs typeface="Public Sans Thin"/>
                <a:sym typeface="Public Sans Thin"/>
              </a:rPr>
              <a:t>Whether you have a question, need more information about our services, or just want to say hello, our team is here to help. Feel free to reach out to us through any of the following methods provided here.</a:t>
            </a:r>
          </a:p>
          <a:p>
            <a:pPr algn="l">
              <a:lnSpc>
                <a:spcPts val="4320"/>
              </a:lnSpc>
            </a:pPr>
            <a:endParaRPr lang="en-US" sz="2800" dirty="0">
              <a:solidFill>
                <a:srgbClr val="FFFFFF"/>
              </a:solidFill>
              <a:latin typeface="Public Sans Thin"/>
              <a:ea typeface="Public Sans Thin"/>
              <a:cs typeface="Public Sans Thin"/>
              <a:sym typeface="Public Sans Thin"/>
            </a:endParaRPr>
          </a:p>
        </p:txBody>
      </p:sp>
      <p:sp>
        <p:nvSpPr>
          <p:cNvPr id="7" name="TextBox 7"/>
          <p:cNvSpPr txBox="1"/>
          <p:nvPr/>
        </p:nvSpPr>
        <p:spPr>
          <a:xfrm>
            <a:off x="12027303" y="5854444"/>
            <a:ext cx="3648693" cy="782523"/>
          </a:xfrm>
          <a:prstGeom prst="rect">
            <a:avLst/>
          </a:prstGeom>
        </p:spPr>
        <p:txBody>
          <a:bodyPr lIns="0" tIns="0" rIns="0" bIns="0" rtlCol="0" anchor="t">
            <a:spAutoFit/>
          </a:bodyPr>
          <a:lstStyle/>
          <a:p>
            <a:pPr algn="l">
              <a:lnSpc>
                <a:spcPts val="3077"/>
              </a:lnSpc>
            </a:pPr>
            <a:r>
              <a:rPr lang="en-US" sz="2000" dirty="0">
                <a:solidFill>
                  <a:srgbClr val="FFFFFF"/>
                </a:solidFill>
                <a:latin typeface="Public Sans"/>
                <a:ea typeface="Public Sans"/>
                <a:cs typeface="Public Sans"/>
                <a:sym typeface="Public Sans"/>
              </a:rPr>
              <a:t>+880-1819412170</a:t>
            </a:r>
          </a:p>
          <a:p>
            <a:pPr algn="l">
              <a:lnSpc>
                <a:spcPts val="3079"/>
              </a:lnSpc>
            </a:pPr>
            <a:r>
              <a:rPr lang="en-US" sz="2000" dirty="0">
                <a:solidFill>
                  <a:srgbClr val="FFFFFF"/>
                </a:solidFill>
                <a:latin typeface="Public Sans"/>
                <a:ea typeface="Public Sans"/>
                <a:cs typeface="Public Sans"/>
                <a:sym typeface="Public Sans"/>
              </a:rPr>
              <a:t>+91-63662-54895</a:t>
            </a:r>
          </a:p>
        </p:txBody>
      </p:sp>
      <p:sp>
        <p:nvSpPr>
          <p:cNvPr id="8" name="TextBox 8"/>
          <p:cNvSpPr txBox="1"/>
          <p:nvPr/>
        </p:nvSpPr>
        <p:spPr>
          <a:xfrm>
            <a:off x="11688826" y="5432543"/>
            <a:ext cx="3648693" cy="416974"/>
          </a:xfrm>
          <a:prstGeom prst="rect">
            <a:avLst/>
          </a:prstGeom>
        </p:spPr>
        <p:txBody>
          <a:bodyPr lIns="0" tIns="0" rIns="0" bIns="0" rtlCol="0" anchor="t">
            <a:spAutoFit/>
          </a:bodyPr>
          <a:lstStyle/>
          <a:p>
            <a:pPr algn="l">
              <a:lnSpc>
                <a:spcPts val="3640"/>
              </a:lnSpc>
            </a:pPr>
            <a:r>
              <a:rPr lang="en-US" sz="2400" dirty="0">
                <a:solidFill>
                  <a:srgbClr val="FFFFFF"/>
                </a:solidFill>
                <a:latin typeface="Public Sans"/>
                <a:ea typeface="Public Sans"/>
                <a:cs typeface="Public Sans"/>
                <a:sym typeface="Public Sans"/>
              </a:rPr>
              <a:t>Phone Number</a:t>
            </a:r>
          </a:p>
        </p:txBody>
      </p:sp>
      <p:sp>
        <p:nvSpPr>
          <p:cNvPr id="9" name="TextBox 9"/>
          <p:cNvSpPr txBox="1"/>
          <p:nvPr/>
        </p:nvSpPr>
        <p:spPr>
          <a:xfrm>
            <a:off x="12027303" y="7696090"/>
            <a:ext cx="5408334" cy="754630"/>
          </a:xfrm>
          <a:prstGeom prst="rect">
            <a:avLst/>
          </a:prstGeom>
        </p:spPr>
        <p:txBody>
          <a:bodyPr lIns="0" tIns="0" rIns="0" bIns="0" rtlCol="0" anchor="t">
            <a:spAutoFit/>
          </a:bodyPr>
          <a:lstStyle/>
          <a:p>
            <a:pPr algn="l">
              <a:lnSpc>
                <a:spcPts val="3079"/>
              </a:lnSpc>
            </a:pPr>
            <a:r>
              <a:rPr lang="en-US" sz="2000" dirty="0">
                <a:solidFill>
                  <a:srgbClr val="FFFFFF"/>
                </a:solidFill>
                <a:latin typeface="Public Sans"/>
                <a:ea typeface="Public Sans"/>
                <a:cs typeface="Public Sans"/>
                <a:sym typeface="Public Sans"/>
              </a:rPr>
              <a:t>ripon@brandviewsourcing.com</a:t>
            </a:r>
          </a:p>
          <a:p>
            <a:pPr>
              <a:lnSpc>
                <a:spcPts val="3079"/>
              </a:lnSpc>
            </a:pPr>
            <a:r>
              <a:rPr lang="en-US" sz="2000" dirty="0">
                <a:solidFill>
                  <a:srgbClr val="FFFFFF"/>
                </a:solidFill>
                <a:latin typeface="Public Sans"/>
                <a:ea typeface="Public Sans"/>
                <a:cs typeface="Public Sans"/>
                <a:sym typeface="Public Sans"/>
              </a:rPr>
              <a:t>info@brandviewsourcing.com</a:t>
            </a:r>
          </a:p>
        </p:txBody>
      </p:sp>
      <p:sp>
        <p:nvSpPr>
          <p:cNvPr id="10" name="TextBox 10"/>
          <p:cNvSpPr txBox="1"/>
          <p:nvPr/>
        </p:nvSpPr>
        <p:spPr>
          <a:xfrm>
            <a:off x="11688826" y="7262553"/>
            <a:ext cx="3648693" cy="416974"/>
          </a:xfrm>
          <a:prstGeom prst="rect">
            <a:avLst/>
          </a:prstGeom>
        </p:spPr>
        <p:txBody>
          <a:bodyPr lIns="0" tIns="0" rIns="0" bIns="0" rtlCol="0" anchor="t">
            <a:spAutoFit/>
          </a:bodyPr>
          <a:lstStyle/>
          <a:p>
            <a:pPr algn="l">
              <a:lnSpc>
                <a:spcPts val="3640"/>
              </a:lnSpc>
            </a:pPr>
            <a:r>
              <a:rPr lang="en-US" sz="2400" dirty="0">
                <a:solidFill>
                  <a:srgbClr val="FFFFFF"/>
                </a:solidFill>
                <a:latin typeface="Public Sans"/>
                <a:ea typeface="Public Sans"/>
                <a:cs typeface="Public Sans"/>
                <a:sym typeface="Public Sans"/>
              </a:rPr>
              <a:t>Email Address</a:t>
            </a:r>
          </a:p>
        </p:txBody>
      </p:sp>
      <p:sp>
        <p:nvSpPr>
          <p:cNvPr id="11" name="TextBox 11"/>
          <p:cNvSpPr txBox="1"/>
          <p:nvPr/>
        </p:nvSpPr>
        <p:spPr>
          <a:xfrm>
            <a:off x="12027303" y="9582134"/>
            <a:ext cx="5205299" cy="357085"/>
          </a:xfrm>
          <a:prstGeom prst="rect">
            <a:avLst/>
          </a:prstGeom>
        </p:spPr>
        <p:txBody>
          <a:bodyPr lIns="0" tIns="0" rIns="0" bIns="0" rtlCol="0" anchor="t">
            <a:spAutoFit/>
          </a:bodyPr>
          <a:lstStyle/>
          <a:p>
            <a:pPr algn="l">
              <a:lnSpc>
                <a:spcPts val="3079"/>
              </a:lnSpc>
            </a:pPr>
            <a:r>
              <a:rPr lang="en-US" sz="2000" u="sng" dirty="0">
                <a:solidFill>
                  <a:srgbClr val="FFFFFF"/>
                </a:solidFill>
                <a:latin typeface="Public Sans Thin"/>
                <a:ea typeface="Public Sans Thin"/>
                <a:cs typeface="Public Sans Thin"/>
                <a:sym typeface="Public Sans Thin"/>
              </a:rPr>
              <a:t>https://brandviewsourcing.com</a:t>
            </a:r>
          </a:p>
        </p:txBody>
      </p:sp>
      <p:sp>
        <p:nvSpPr>
          <p:cNvPr id="12" name="TextBox 12"/>
          <p:cNvSpPr txBox="1"/>
          <p:nvPr/>
        </p:nvSpPr>
        <p:spPr>
          <a:xfrm>
            <a:off x="11688826" y="9154949"/>
            <a:ext cx="3648693" cy="416974"/>
          </a:xfrm>
          <a:prstGeom prst="rect">
            <a:avLst/>
          </a:prstGeom>
        </p:spPr>
        <p:txBody>
          <a:bodyPr lIns="0" tIns="0" rIns="0" bIns="0" rtlCol="0" anchor="t">
            <a:spAutoFit/>
          </a:bodyPr>
          <a:lstStyle/>
          <a:p>
            <a:pPr algn="l">
              <a:lnSpc>
                <a:spcPts val="3640"/>
              </a:lnSpc>
            </a:pPr>
            <a:r>
              <a:rPr lang="en-US" sz="2400" dirty="0">
                <a:solidFill>
                  <a:srgbClr val="FFFFFF"/>
                </a:solidFill>
                <a:latin typeface="Public Sans"/>
                <a:ea typeface="Public Sans"/>
                <a:cs typeface="Public Sans"/>
                <a:sym typeface="Public Sans"/>
              </a:rPr>
              <a:t>Website</a:t>
            </a:r>
          </a:p>
        </p:txBody>
      </p:sp>
      <p:sp>
        <p:nvSpPr>
          <p:cNvPr id="13" name="TextBox 13"/>
          <p:cNvSpPr txBox="1"/>
          <p:nvPr/>
        </p:nvSpPr>
        <p:spPr>
          <a:xfrm>
            <a:off x="1028700" y="1703105"/>
            <a:ext cx="10679596" cy="718530"/>
          </a:xfrm>
          <a:prstGeom prst="rect">
            <a:avLst/>
          </a:prstGeom>
        </p:spPr>
        <p:txBody>
          <a:bodyPr wrap="square" lIns="0" tIns="0" rIns="0" bIns="0" rtlCol="0" anchor="t">
            <a:spAutoFit/>
          </a:bodyPr>
          <a:lstStyle/>
          <a:p>
            <a:pPr algn="l">
              <a:lnSpc>
                <a:spcPts val="6000"/>
              </a:lnSpc>
            </a:pPr>
            <a:r>
              <a:rPr lang="en-US" sz="4400" dirty="0">
                <a:solidFill>
                  <a:srgbClr val="FFFFFF"/>
                </a:solidFill>
                <a:latin typeface="Public Sans"/>
                <a:ea typeface="Public Sans"/>
                <a:cs typeface="Public Sans"/>
                <a:sym typeface="Public Sans"/>
              </a:rPr>
              <a:t>Thank you for staying with us</a:t>
            </a:r>
          </a:p>
        </p:txBody>
      </p:sp>
      <p:sp>
        <p:nvSpPr>
          <p:cNvPr id="17" name="TextBox 5">
            <a:extLst>
              <a:ext uri="{FF2B5EF4-FFF2-40B4-BE49-F238E27FC236}">
                <a16:creationId xmlns:a16="http://schemas.microsoft.com/office/drawing/2014/main" id="{F7017D7D-B602-88B8-6529-E895649A1715}"/>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400" dirty="0">
                <a:latin typeface="Public Sans"/>
                <a:cs typeface="Times New Roman"/>
              </a:rPr>
              <a:t>Brandview Sourcing Ltd.</a:t>
            </a:r>
          </a:p>
        </p:txBody>
      </p:sp>
      <p:pic>
        <p:nvPicPr>
          <p:cNvPr id="18" name="Picture 17" descr="A black and pink circle with a black background&#10;&#10;Description automatically generated">
            <a:extLst>
              <a:ext uri="{FF2B5EF4-FFF2-40B4-BE49-F238E27FC236}">
                <a16:creationId xmlns:a16="http://schemas.microsoft.com/office/drawing/2014/main" id="{6EDA28D1-2085-73AB-909D-A94F43F3ED8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pic>
        <p:nvPicPr>
          <p:cNvPr id="26" name="Graphic 25" descr="Email outline">
            <a:extLst>
              <a:ext uri="{FF2B5EF4-FFF2-40B4-BE49-F238E27FC236}">
                <a16:creationId xmlns:a16="http://schemas.microsoft.com/office/drawing/2014/main" id="{3F2862F1-5908-619A-8AA0-9CBC504FC8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3937" y="7214914"/>
            <a:ext cx="782523" cy="782523"/>
          </a:xfrm>
          <a:prstGeom prst="rect">
            <a:avLst/>
          </a:prstGeom>
        </p:spPr>
      </p:pic>
      <p:pic>
        <p:nvPicPr>
          <p:cNvPr id="28" name="Graphic 27" descr="Internet outline">
            <a:extLst>
              <a:ext uri="{FF2B5EF4-FFF2-40B4-BE49-F238E27FC236}">
                <a16:creationId xmlns:a16="http://schemas.microsoft.com/office/drawing/2014/main" id="{6B4437F4-882B-6EF8-1C42-7755FAD8A1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34059" y="9020360"/>
            <a:ext cx="818105" cy="818105"/>
          </a:xfrm>
          <a:prstGeom prst="rect">
            <a:avLst/>
          </a:prstGeom>
        </p:spPr>
      </p:pic>
      <p:pic>
        <p:nvPicPr>
          <p:cNvPr id="30" name="Graphic 29" descr="Smart Phone outline">
            <a:extLst>
              <a:ext uri="{FF2B5EF4-FFF2-40B4-BE49-F238E27FC236}">
                <a16:creationId xmlns:a16="http://schemas.microsoft.com/office/drawing/2014/main" id="{73730CF5-8FB1-D8C7-B239-C5A8A22DD8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43934" y="5465270"/>
            <a:ext cx="818105" cy="818105"/>
          </a:xfrm>
          <a:prstGeom prst="rect">
            <a:avLst/>
          </a:prstGeom>
        </p:spPr>
      </p:pic>
    </p:spTree>
    <p:extLst>
      <p:ext uri="{BB962C8B-B14F-4D97-AF65-F5344CB8AC3E}">
        <p14:creationId xmlns:p14="http://schemas.microsoft.com/office/powerpoint/2010/main" val="2449857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8E6E2"/>
        </a:solidFill>
        <a:effectLst/>
      </p:bgPr>
    </p:bg>
    <p:spTree>
      <p:nvGrpSpPr>
        <p:cNvPr id="1" name=""/>
        <p:cNvGrpSpPr/>
        <p:nvPr/>
      </p:nvGrpSpPr>
      <p:grpSpPr>
        <a:xfrm>
          <a:off x="0" y="0"/>
          <a:ext cx="0" cy="0"/>
          <a:chOff x="0" y="0"/>
          <a:chExt cx="0" cy="0"/>
        </a:xfrm>
      </p:grpSpPr>
      <p:sp>
        <p:nvSpPr>
          <p:cNvPr id="5" name="AutoShape 5"/>
          <p:cNvSpPr/>
          <p:nvPr/>
        </p:nvSpPr>
        <p:spPr>
          <a:xfrm>
            <a:off x="16877442" y="0"/>
            <a:ext cx="1410558" cy="10287000"/>
          </a:xfrm>
          <a:prstGeom prst="rect">
            <a:avLst/>
          </a:prstGeom>
          <a:solidFill>
            <a:srgbClr val="575B42"/>
          </a:solidFill>
        </p:spPr>
        <p:txBody>
          <a:bodyPr/>
          <a:lstStyle/>
          <a:p>
            <a:endParaRPr lang="en-GB"/>
          </a:p>
        </p:txBody>
      </p:sp>
      <p:sp>
        <p:nvSpPr>
          <p:cNvPr id="12" name="TextBox 5">
            <a:extLst>
              <a:ext uri="{FF2B5EF4-FFF2-40B4-BE49-F238E27FC236}">
                <a16:creationId xmlns:a16="http://schemas.microsoft.com/office/drawing/2014/main" id="{A67DCD5F-55B1-3DA2-A46B-6E3667D36572}"/>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14" name="Picture 13" descr="A black and pink circle with a black background&#10;&#10;Description automatically generated">
            <a:extLst>
              <a:ext uri="{FF2B5EF4-FFF2-40B4-BE49-F238E27FC236}">
                <a16:creationId xmlns:a16="http://schemas.microsoft.com/office/drawing/2014/main" id="{E57DB75B-3666-F888-85C7-9FDC772EA83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pic>
        <p:nvPicPr>
          <p:cNvPr id="6" name="Picture 5">
            <a:extLst>
              <a:ext uri="{FF2B5EF4-FFF2-40B4-BE49-F238E27FC236}">
                <a16:creationId xmlns:a16="http://schemas.microsoft.com/office/drawing/2014/main" id="{DEE8AC49-5EAB-CF8F-F483-A3DD4AF05237}"/>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1156611" y="1243283"/>
            <a:ext cx="15048300" cy="8464669"/>
          </a:xfrm>
          <a:prstGeom prst="rect">
            <a:avLst/>
          </a:prstGeom>
        </p:spPr>
      </p:pic>
    </p:spTree>
    <p:extLst>
      <p:ext uri="{BB962C8B-B14F-4D97-AF65-F5344CB8AC3E}">
        <p14:creationId xmlns:p14="http://schemas.microsoft.com/office/powerpoint/2010/main" val="2584607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6CAD8"/>
        </a:solidFill>
        <a:effectLst/>
      </p:bgPr>
    </p:bg>
    <p:spTree>
      <p:nvGrpSpPr>
        <p:cNvPr id="1" name=""/>
        <p:cNvGrpSpPr/>
        <p:nvPr/>
      </p:nvGrpSpPr>
      <p:grpSpPr>
        <a:xfrm>
          <a:off x="0" y="0"/>
          <a:ext cx="0" cy="0"/>
          <a:chOff x="0" y="0"/>
          <a:chExt cx="0" cy="0"/>
        </a:xfrm>
      </p:grpSpPr>
      <p:sp>
        <p:nvSpPr>
          <p:cNvPr id="2" name="AutoShape 2"/>
          <p:cNvSpPr/>
          <p:nvPr/>
        </p:nvSpPr>
        <p:spPr>
          <a:xfrm>
            <a:off x="0" y="1284593"/>
            <a:ext cx="18288000" cy="0"/>
          </a:xfrm>
          <a:prstGeom prst="line">
            <a:avLst/>
          </a:prstGeom>
          <a:ln w="9525" cap="rnd">
            <a:solidFill>
              <a:srgbClr val="FFFFFF"/>
            </a:solidFill>
            <a:prstDash val="solid"/>
            <a:headEnd type="none" w="sm" len="sm"/>
            <a:tailEnd type="none" w="sm" len="sm"/>
          </a:ln>
        </p:spPr>
        <p:txBody>
          <a:bodyPr/>
          <a:lstStyle/>
          <a:p>
            <a:endParaRPr lang="en-GB"/>
          </a:p>
        </p:txBody>
      </p:sp>
      <p:sp>
        <p:nvSpPr>
          <p:cNvPr id="5" name="TextBox 5"/>
          <p:cNvSpPr txBox="1"/>
          <p:nvPr/>
        </p:nvSpPr>
        <p:spPr>
          <a:xfrm>
            <a:off x="11463068" y="344523"/>
            <a:ext cx="6743700" cy="963918"/>
          </a:xfrm>
          <a:prstGeom prst="rect">
            <a:avLst/>
          </a:prstGeom>
        </p:spPr>
        <p:txBody>
          <a:bodyPr wrap="square" lIns="0" tIns="0" rIns="0" bIns="0" rtlCol="0" anchor="t">
            <a:spAutoFit/>
          </a:bodyPr>
          <a:lstStyle/>
          <a:p>
            <a:pPr algn="r">
              <a:lnSpc>
                <a:spcPts val="8000"/>
              </a:lnSpc>
            </a:pPr>
            <a:r>
              <a:rPr lang="en-US" sz="5400">
                <a:latin typeface="Public Sans"/>
              </a:rPr>
              <a:t>Our Banking Partner</a:t>
            </a:r>
          </a:p>
        </p:txBody>
      </p:sp>
      <p:pic>
        <p:nvPicPr>
          <p:cNvPr id="8" name="Picture 7">
            <a:extLst>
              <a:ext uri="{FF2B5EF4-FFF2-40B4-BE49-F238E27FC236}">
                <a16:creationId xmlns:a16="http://schemas.microsoft.com/office/drawing/2014/main" id="{8CCF7E67-1D46-79D2-5FA2-6406128F96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4182" y="1977066"/>
            <a:ext cx="8034775" cy="3014032"/>
          </a:xfrm>
          <a:prstGeom prst="rect">
            <a:avLst/>
          </a:prstGeom>
        </p:spPr>
      </p:pic>
      <p:sp>
        <p:nvSpPr>
          <p:cNvPr id="4" name="TextBox 4"/>
          <p:cNvSpPr txBox="1"/>
          <p:nvPr/>
        </p:nvSpPr>
        <p:spPr>
          <a:xfrm>
            <a:off x="10254182" y="4991098"/>
            <a:ext cx="8335612" cy="1134349"/>
          </a:xfrm>
          <a:prstGeom prst="rect">
            <a:avLst/>
          </a:prstGeom>
        </p:spPr>
        <p:txBody>
          <a:bodyPr wrap="square" lIns="0" tIns="0" rIns="0" bIns="0" rtlCol="0" anchor="t">
            <a:spAutoFit/>
          </a:bodyPr>
          <a:lstStyle/>
          <a:p>
            <a:pPr algn="ctr">
              <a:lnSpc>
                <a:spcPts val="4800"/>
              </a:lnSpc>
            </a:pPr>
            <a:r>
              <a:rPr lang="en-US" sz="2000" b="1">
                <a:latin typeface="Perpetua Titling MT" panose="02020502060505020804" pitchFamily="18" charset="0"/>
              </a:rPr>
              <a:t>One of the leading bank in Bangladesh with countless number of awards</a:t>
            </a:r>
          </a:p>
        </p:txBody>
      </p:sp>
      <p:pic>
        <p:nvPicPr>
          <p:cNvPr id="10" name="Picture 9">
            <a:extLst>
              <a:ext uri="{FF2B5EF4-FFF2-40B4-BE49-F238E27FC236}">
                <a16:creationId xmlns:a16="http://schemas.microsoft.com/office/drawing/2014/main" id="{C973FC31-59B0-0E1A-3AF6-DB8C57E8AD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92400" y="7125522"/>
            <a:ext cx="2842632" cy="1859466"/>
          </a:xfrm>
          <a:prstGeom prst="rect">
            <a:avLst/>
          </a:prstGeom>
        </p:spPr>
      </p:pic>
      <p:sp>
        <p:nvSpPr>
          <p:cNvPr id="11" name="TextBox 5">
            <a:extLst>
              <a:ext uri="{FF2B5EF4-FFF2-40B4-BE49-F238E27FC236}">
                <a16:creationId xmlns:a16="http://schemas.microsoft.com/office/drawing/2014/main" id="{3A65FC70-68DC-2FC0-EBF4-54AA33383E5F}"/>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12" name="Picture 11">
            <a:extLst>
              <a:ext uri="{FF2B5EF4-FFF2-40B4-BE49-F238E27FC236}">
                <a16:creationId xmlns:a16="http://schemas.microsoft.com/office/drawing/2014/main" id="{B2EFFFF4-EEBE-FF62-ADFB-36D222EB039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graphicFrame>
        <p:nvGraphicFramePr>
          <p:cNvPr id="13" name="Table 13">
            <a:extLst>
              <a:ext uri="{FF2B5EF4-FFF2-40B4-BE49-F238E27FC236}">
                <a16:creationId xmlns:a16="http://schemas.microsoft.com/office/drawing/2014/main" id="{1B14B577-C00E-345D-524E-BCDB7DF7DE9C}"/>
              </a:ext>
            </a:extLst>
          </p:cNvPr>
          <p:cNvGraphicFramePr>
            <a:graphicFrameLocks noGrp="1"/>
          </p:cNvGraphicFramePr>
          <p:nvPr>
            <p:extLst>
              <p:ext uri="{D42A27DB-BD31-4B8C-83A1-F6EECF244321}">
                <p14:modId xmlns:p14="http://schemas.microsoft.com/office/powerpoint/2010/main" val="3160164998"/>
              </p:ext>
            </p:extLst>
          </p:nvPr>
        </p:nvGraphicFramePr>
        <p:xfrm>
          <a:off x="404002" y="1498051"/>
          <a:ext cx="10183035" cy="8166834"/>
        </p:xfrm>
        <a:graphic>
          <a:graphicData uri="http://schemas.openxmlformats.org/drawingml/2006/table">
            <a:tbl>
              <a:tblPr firstRow="1" bandRow="1">
                <a:effectLst>
                  <a:innerShdw blurRad="114300">
                    <a:prstClr val="black"/>
                  </a:innerShdw>
                </a:effectLst>
                <a:tableStyleId>{2D5ABB26-0587-4C30-8999-92F81FD0307C}</a:tableStyleId>
              </a:tblPr>
              <a:tblGrid>
                <a:gridCol w="4640725">
                  <a:extLst>
                    <a:ext uri="{9D8B030D-6E8A-4147-A177-3AD203B41FA5}">
                      <a16:colId xmlns:a16="http://schemas.microsoft.com/office/drawing/2014/main" val="1856346495"/>
                    </a:ext>
                  </a:extLst>
                </a:gridCol>
                <a:gridCol w="5542310">
                  <a:extLst>
                    <a:ext uri="{9D8B030D-6E8A-4147-A177-3AD203B41FA5}">
                      <a16:colId xmlns:a16="http://schemas.microsoft.com/office/drawing/2014/main" val="2789687119"/>
                    </a:ext>
                  </a:extLst>
                </a:gridCol>
              </a:tblGrid>
              <a:tr h="776044">
                <a:tc>
                  <a:txBody>
                    <a:bodyPr/>
                    <a:lstStyle/>
                    <a:p>
                      <a:r>
                        <a:rPr lang="en-US" sz="3200">
                          <a:latin typeface="Times New Roman" panose="02020603050405020304" pitchFamily="18" charset="0"/>
                          <a:cs typeface="Times New Roman" panose="02020603050405020304" pitchFamily="18" charset="0"/>
                        </a:rPr>
                        <a:t>Name of Company</a:t>
                      </a:r>
                      <a:endParaRPr lang="en-GB" sz="320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CAD8"/>
                    </a:solidFill>
                  </a:tcPr>
                </a:tc>
                <a:tc>
                  <a:txBody>
                    <a:bodyPr/>
                    <a:lstStyle/>
                    <a:p>
                      <a:r>
                        <a:rPr lang="en-US" sz="3200" dirty="0">
                          <a:latin typeface="Times New Roman"/>
                          <a:cs typeface="Times New Roman"/>
                        </a:rPr>
                        <a:t>Brandview Sourcing Ltd.</a:t>
                      </a:r>
                      <a:endParaRPr lang="en-GB"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CAD8"/>
                    </a:solidFill>
                  </a:tcPr>
                </a:tc>
                <a:extLst>
                  <a:ext uri="{0D108BD9-81ED-4DB2-BD59-A6C34878D82A}">
                    <a16:rowId xmlns:a16="http://schemas.microsoft.com/office/drawing/2014/main" val="629674123"/>
                  </a:ext>
                </a:extLst>
              </a:tr>
              <a:tr h="975731">
                <a:tc>
                  <a:txBody>
                    <a:bodyPr/>
                    <a:lstStyle/>
                    <a:p>
                      <a:r>
                        <a:rPr lang="en-US" sz="3200">
                          <a:latin typeface="Times New Roman"/>
                          <a:cs typeface="Times New Roman"/>
                        </a:rPr>
                        <a:t>Year of Establishment</a:t>
                      </a:r>
                      <a:endParaRPr lang="en-GB" sz="3200">
                        <a:latin typeface="Times New Roman"/>
                        <a:cs typeface="Times New Roman"/>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CAD8"/>
                    </a:solidFill>
                  </a:tcPr>
                </a:tc>
                <a:tc>
                  <a:txBody>
                    <a:bodyPr/>
                    <a:lstStyle/>
                    <a:p>
                      <a:r>
                        <a:rPr lang="en-US" sz="3200">
                          <a:latin typeface="Times New Roman" panose="02020603050405020304" pitchFamily="18" charset="0"/>
                          <a:cs typeface="Times New Roman" panose="02020603050405020304" pitchFamily="18" charset="0"/>
                        </a:rPr>
                        <a:t>: 2024</a:t>
                      </a:r>
                      <a:endParaRPr lang="en-GB"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CAD8"/>
                    </a:solidFill>
                  </a:tcPr>
                </a:tc>
                <a:extLst>
                  <a:ext uri="{0D108BD9-81ED-4DB2-BD59-A6C34878D82A}">
                    <a16:rowId xmlns:a16="http://schemas.microsoft.com/office/drawing/2014/main" val="4278732104"/>
                  </a:ext>
                </a:extLst>
              </a:tr>
              <a:tr h="1505414">
                <a:tc>
                  <a:txBody>
                    <a:bodyPr/>
                    <a:lstStyle/>
                    <a:p>
                      <a:r>
                        <a:rPr lang="en-US" sz="3200">
                          <a:latin typeface="Times New Roman" panose="02020603050405020304" pitchFamily="18" charset="0"/>
                          <a:cs typeface="Times New Roman" panose="02020603050405020304" pitchFamily="18" charset="0"/>
                        </a:rPr>
                        <a:t>Name of Business</a:t>
                      </a:r>
                      <a:endParaRPr lang="en-GB" sz="320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CAD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rgbClr val="090F10"/>
                          </a:solidFill>
                          <a:latin typeface="Times New Roman"/>
                          <a:cs typeface="Times New Roman"/>
                        </a:rPr>
                        <a:t>: 100% Export oriented garments buying &amp; selling.</a:t>
                      </a:r>
                    </a:p>
                    <a:p>
                      <a:pPr lvl="0">
                        <a:buNone/>
                      </a:pPr>
                      <a:endParaRPr lang="en-GB" sz="3200">
                        <a:latin typeface="Times New Roman"/>
                        <a:cs typeface="Times New Roman"/>
                      </a:endParaRPr>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CAD8"/>
                    </a:solidFill>
                  </a:tcPr>
                </a:tc>
                <a:extLst>
                  <a:ext uri="{0D108BD9-81ED-4DB2-BD59-A6C34878D82A}">
                    <a16:rowId xmlns:a16="http://schemas.microsoft.com/office/drawing/2014/main" val="2705098304"/>
                  </a:ext>
                </a:extLst>
              </a:tr>
              <a:tr h="1784195">
                <a:tc>
                  <a:txBody>
                    <a:bodyPr/>
                    <a:lstStyle/>
                    <a:p>
                      <a:r>
                        <a:rPr lang="en-US" sz="3200">
                          <a:latin typeface="Times New Roman" panose="02020603050405020304" pitchFamily="18" charset="0"/>
                          <a:cs typeface="Times New Roman" panose="02020603050405020304" pitchFamily="18" charset="0"/>
                        </a:rPr>
                        <a:t>Corporate Office Address</a:t>
                      </a:r>
                      <a:endParaRPr lang="en-GB" sz="320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CAD8"/>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3200" spc="3">
                          <a:solidFill>
                            <a:srgbClr val="090F10"/>
                          </a:solidFill>
                          <a:latin typeface="Times New Roman"/>
                          <a:cs typeface="Times New Roman"/>
                        </a:rPr>
                        <a:t>: Plot # 5/7, Road # 29/K, Rupnagar C/A, Mirpur,</a:t>
                      </a:r>
                      <a:endParaRPr lang="en-US"/>
                    </a:p>
                    <a:p>
                      <a:pPr marL="0" marR="0" lvl="0" indent="0" algn="l">
                        <a:lnSpc>
                          <a:spcPct val="100000"/>
                        </a:lnSpc>
                        <a:spcBef>
                          <a:spcPts val="0"/>
                        </a:spcBef>
                        <a:spcAft>
                          <a:spcPts val="0"/>
                        </a:spcAft>
                        <a:buClrTx/>
                        <a:buSzTx/>
                        <a:buFontTx/>
                        <a:buNone/>
                      </a:pPr>
                      <a:r>
                        <a:rPr lang="en-US" sz="3200" spc="3">
                          <a:solidFill>
                            <a:srgbClr val="090F10"/>
                          </a:solidFill>
                          <a:latin typeface="Times New Roman"/>
                          <a:cs typeface="Times New Roman"/>
                        </a:rPr>
                        <a:t>Dhaka-1216, Bangladesh </a:t>
                      </a:r>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CAD8"/>
                    </a:solidFill>
                  </a:tcPr>
                </a:tc>
                <a:extLst>
                  <a:ext uri="{0D108BD9-81ED-4DB2-BD59-A6C34878D82A}">
                    <a16:rowId xmlns:a16="http://schemas.microsoft.com/office/drawing/2014/main" val="1211776959"/>
                  </a:ext>
                </a:extLst>
              </a:tr>
              <a:tr h="1082128">
                <a:tc>
                  <a:txBody>
                    <a:bodyPr/>
                    <a:lstStyle/>
                    <a:p>
                      <a:r>
                        <a:rPr lang="en-US" sz="3200">
                          <a:latin typeface="Times New Roman" panose="02020603050405020304" pitchFamily="18" charset="0"/>
                          <a:cs typeface="Times New Roman" panose="02020603050405020304" pitchFamily="18" charset="0"/>
                        </a:rPr>
                        <a:t>B.G.M.E.A Registration Number</a:t>
                      </a:r>
                      <a:endParaRPr lang="en-GB" sz="320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CAD8"/>
                    </a:solidFill>
                  </a:tcPr>
                </a:tc>
                <a:tc>
                  <a:txBody>
                    <a:bodyPr/>
                    <a:lstStyle/>
                    <a:p>
                      <a:r>
                        <a:rPr lang="en-US" sz="3200" dirty="0">
                          <a:latin typeface="Times New Roman" panose="02020603050405020304" pitchFamily="18" charset="0"/>
                          <a:cs typeface="Times New Roman" panose="02020603050405020304" pitchFamily="18" charset="0"/>
                        </a:rPr>
                        <a:t>: A.M-1282</a:t>
                      </a:r>
                      <a:endParaRPr lang="en-GB"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CAD8"/>
                    </a:solidFill>
                  </a:tcPr>
                </a:tc>
                <a:extLst>
                  <a:ext uri="{0D108BD9-81ED-4DB2-BD59-A6C34878D82A}">
                    <a16:rowId xmlns:a16="http://schemas.microsoft.com/office/drawing/2014/main" val="850345140"/>
                  </a:ext>
                </a:extLst>
              </a:tr>
              <a:tr h="1082128">
                <a:tc>
                  <a:txBody>
                    <a:bodyPr/>
                    <a:lstStyle/>
                    <a:p>
                      <a:r>
                        <a:rPr lang="en-US" sz="3200">
                          <a:latin typeface="Times New Roman" panose="02020603050405020304" pitchFamily="18" charset="0"/>
                          <a:cs typeface="Times New Roman" panose="02020603050405020304" pitchFamily="18" charset="0"/>
                        </a:rPr>
                        <a:t>Email</a:t>
                      </a:r>
                      <a:endParaRPr lang="en-GB" sz="320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CAD8"/>
                    </a:solidFill>
                  </a:tcPr>
                </a:tc>
                <a:tc>
                  <a:txBody>
                    <a:bodyPr/>
                    <a:lstStyle/>
                    <a:p>
                      <a:r>
                        <a:rPr lang="en-US" sz="3200" dirty="0">
                          <a:latin typeface="Times New Roman" panose="02020603050405020304" pitchFamily="18" charset="0"/>
                          <a:cs typeface="Times New Roman" panose="02020603050405020304" pitchFamily="18" charset="0"/>
                        </a:rPr>
                        <a:t>nannu@brandviewsourcing.com</a:t>
                      </a:r>
                      <a:endParaRPr lang="en-GB"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CAD8"/>
                    </a:solidFill>
                  </a:tcPr>
                </a:tc>
                <a:extLst>
                  <a:ext uri="{0D108BD9-81ED-4DB2-BD59-A6C34878D82A}">
                    <a16:rowId xmlns:a16="http://schemas.microsoft.com/office/drawing/2014/main" val="3255815108"/>
                  </a:ext>
                </a:extLst>
              </a:tr>
              <a:tr h="912128">
                <a:tc>
                  <a:txBody>
                    <a:bodyPr/>
                    <a:lstStyle/>
                    <a:p>
                      <a:r>
                        <a:rPr lang="en-US" sz="3200">
                          <a:latin typeface="Times New Roman" panose="02020603050405020304" pitchFamily="18" charset="0"/>
                          <a:cs typeface="Times New Roman" panose="02020603050405020304" pitchFamily="18" charset="0"/>
                        </a:rPr>
                        <a:t>Contact/Mobile</a:t>
                      </a:r>
                      <a:endParaRPr lang="en-GB" sz="320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6CAD8"/>
                    </a:solidFill>
                  </a:tcPr>
                </a:tc>
                <a:tc>
                  <a:txBody>
                    <a:bodyPr/>
                    <a:lstStyle/>
                    <a:p>
                      <a:r>
                        <a:rPr lang="en-US" sz="3200" dirty="0">
                          <a:latin typeface="Times New Roman" panose="02020603050405020304" pitchFamily="18" charset="0"/>
                          <a:cs typeface="Times New Roman" panose="02020603050405020304" pitchFamily="18" charset="0"/>
                        </a:rPr>
                        <a:t> +880-1911345517</a:t>
                      </a:r>
                      <a:endParaRPr lang="en-GB"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C6CAD8"/>
                    </a:solidFill>
                  </a:tcPr>
                </a:tc>
                <a:extLst>
                  <a:ext uri="{0D108BD9-81ED-4DB2-BD59-A6C34878D82A}">
                    <a16:rowId xmlns:a16="http://schemas.microsoft.com/office/drawing/2014/main" val="2828597687"/>
                  </a:ext>
                </a:extLst>
              </a:tr>
            </a:tbl>
          </a:graphicData>
        </a:graphic>
      </p:graphicFrame>
      <p:sp>
        <p:nvSpPr>
          <p:cNvPr id="14" name="TextBox 13">
            <a:extLst>
              <a:ext uri="{FF2B5EF4-FFF2-40B4-BE49-F238E27FC236}">
                <a16:creationId xmlns:a16="http://schemas.microsoft.com/office/drawing/2014/main" id="{AFBD8E6A-4433-9742-F91A-4860F27D78CF}"/>
              </a:ext>
            </a:extLst>
          </p:cNvPr>
          <p:cNvSpPr txBox="1"/>
          <p:nvPr/>
        </p:nvSpPr>
        <p:spPr>
          <a:xfrm>
            <a:off x="14401800" y="8984782"/>
            <a:ext cx="3886200" cy="1477328"/>
          </a:xfrm>
          <a:prstGeom prst="rect">
            <a:avLst/>
          </a:prstGeom>
          <a:noFill/>
        </p:spPr>
        <p:txBody>
          <a:bodyPr wrap="square" rtlCol="0">
            <a:spAutoFit/>
          </a:bodyPr>
          <a:lstStyle/>
          <a:p>
            <a:pPr algn="r"/>
            <a:r>
              <a:rPr lang="en-US" sz="1800">
                <a:solidFill>
                  <a:srgbClr val="090F10"/>
                </a:solidFill>
                <a:latin typeface="Calibri (MS)"/>
              </a:rPr>
              <a:t>Mirpur Branch 1 NO DARUSSALAM ROAD MIRPUR-1, DHAKA-1216, BANGLADESH. www.citybankplc.com</a:t>
            </a:r>
          </a:p>
          <a:p>
            <a:pPr algn="r"/>
            <a:endParaRPr lang="en-GB"/>
          </a:p>
        </p:txBody>
      </p:sp>
      <p:pic>
        <p:nvPicPr>
          <p:cNvPr id="6" name="Graphic 5" descr="Bank with solid fill">
            <a:extLst>
              <a:ext uri="{FF2B5EF4-FFF2-40B4-BE49-F238E27FC236}">
                <a16:creationId xmlns:a16="http://schemas.microsoft.com/office/drawing/2014/main" id="{ECBB9AA5-7C6A-7CF4-BA6D-9D1D9F18C1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992324" y="8836992"/>
            <a:ext cx="558490" cy="55849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8E6E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832554" y="3287662"/>
            <a:ext cx="2353751" cy="1062876"/>
          </a:xfrm>
          <a:prstGeom prst="rect">
            <a:avLst/>
          </a:prstGeom>
        </p:spPr>
      </p:pic>
      <p:pic>
        <p:nvPicPr>
          <p:cNvPr id="3" name="Picture 3"/>
          <p:cNvPicPr>
            <a:picLocks noChangeAspect="1"/>
          </p:cNvPicPr>
          <p:nvPr/>
        </p:nvPicPr>
        <p:blipFill>
          <a:blip r:embed="rId3"/>
          <a:stretch>
            <a:fillRect/>
          </a:stretch>
        </p:blipFill>
        <p:spPr>
          <a:xfrm>
            <a:off x="9285596" y="3213041"/>
            <a:ext cx="2518066" cy="797388"/>
          </a:xfrm>
          <a:prstGeom prst="rect">
            <a:avLst/>
          </a:prstGeom>
        </p:spPr>
      </p:pic>
      <p:sp>
        <p:nvSpPr>
          <p:cNvPr id="4" name="Freeform 4"/>
          <p:cNvSpPr/>
          <p:nvPr/>
        </p:nvSpPr>
        <p:spPr>
          <a:xfrm>
            <a:off x="0" y="6083047"/>
            <a:ext cx="18288000" cy="4322833"/>
          </a:xfrm>
          <a:custGeom>
            <a:avLst/>
            <a:gdLst/>
            <a:ahLst/>
            <a:cxnLst/>
            <a:rect l="l" t="t" r="r" b="b"/>
            <a:pathLst>
              <a:path w="18288000" h="4322833">
                <a:moveTo>
                  <a:pt x="0" y="0"/>
                </a:moveTo>
                <a:lnTo>
                  <a:pt x="18288000" y="0"/>
                </a:lnTo>
                <a:lnTo>
                  <a:pt x="18288000" y="4322834"/>
                </a:lnTo>
                <a:lnTo>
                  <a:pt x="0" y="4322834"/>
                </a:lnTo>
                <a:lnTo>
                  <a:pt x="0" y="0"/>
                </a:lnTo>
                <a:close/>
              </a:path>
            </a:pathLst>
          </a:custGeom>
          <a:blipFill>
            <a:blip r:embed="rId4"/>
            <a:stretch>
              <a:fillRect t="-178386" b="-3651"/>
            </a:stretch>
          </a:blipFill>
        </p:spPr>
        <p:txBody>
          <a:bodyPr/>
          <a:lstStyle/>
          <a:p>
            <a:endParaRPr lang="en-GB"/>
          </a:p>
        </p:txBody>
      </p:sp>
      <p:sp>
        <p:nvSpPr>
          <p:cNvPr id="5" name="TextBox 5"/>
          <p:cNvSpPr txBox="1"/>
          <p:nvPr/>
        </p:nvSpPr>
        <p:spPr>
          <a:xfrm>
            <a:off x="1028700" y="1795283"/>
            <a:ext cx="12915900" cy="1025922"/>
          </a:xfrm>
          <a:prstGeom prst="rect">
            <a:avLst/>
          </a:prstGeom>
        </p:spPr>
        <p:txBody>
          <a:bodyPr wrap="square" lIns="0" tIns="0" rIns="0" bIns="0" rtlCol="0" anchor="t">
            <a:spAutoFit/>
          </a:bodyPr>
          <a:lstStyle/>
          <a:p>
            <a:pPr algn="l">
              <a:lnSpc>
                <a:spcPts val="8000"/>
              </a:lnSpc>
            </a:pPr>
            <a:r>
              <a:rPr lang="en-US" sz="8000">
                <a:solidFill>
                  <a:srgbClr val="000000"/>
                </a:solidFill>
                <a:latin typeface="Public Sans"/>
              </a:rPr>
              <a:t>The Usual Problem</a:t>
            </a:r>
          </a:p>
        </p:txBody>
      </p:sp>
      <p:grpSp>
        <p:nvGrpSpPr>
          <p:cNvPr id="6" name="Group 6"/>
          <p:cNvGrpSpPr/>
          <p:nvPr/>
        </p:nvGrpSpPr>
        <p:grpSpPr>
          <a:xfrm>
            <a:off x="3505200" y="3526671"/>
            <a:ext cx="5801043" cy="1563405"/>
            <a:chOff x="0" y="57150"/>
            <a:chExt cx="6865374" cy="2084539"/>
          </a:xfrm>
        </p:grpSpPr>
        <p:sp>
          <p:nvSpPr>
            <p:cNvPr id="8" name="TextBox 8"/>
            <p:cNvSpPr txBox="1"/>
            <p:nvPr/>
          </p:nvSpPr>
          <p:spPr>
            <a:xfrm>
              <a:off x="0" y="954440"/>
              <a:ext cx="6865374" cy="1187249"/>
            </a:xfrm>
            <a:prstGeom prst="rect">
              <a:avLst/>
            </a:prstGeom>
          </p:spPr>
          <p:txBody>
            <a:bodyPr lIns="0" tIns="0" rIns="0" bIns="0" rtlCol="0" anchor="t">
              <a:spAutoFit/>
            </a:bodyPr>
            <a:lstStyle/>
            <a:p>
              <a:pPr algn="l">
                <a:lnSpc>
                  <a:spcPts val="3640"/>
                </a:lnSpc>
              </a:pPr>
              <a:r>
                <a:rPr lang="en-US" sz="2800">
                  <a:solidFill>
                    <a:srgbClr val="000000"/>
                  </a:solidFill>
                  <a:latin typeface="Public Sans"/>
                </a:rPr>
                <a:t>Need for affordable daily wearable </a:t>
              </a:r>
            </a:p>
          </p:txBody>
        </p:sp>
        <p:sp>
          <p:nvSpPr>
            <p:cNvPr id="9" name="TextBox 9"/>
            <p:cNvSpPr txBox="1"/>
            <p:nvPr/>
          </p:nvSpPr>
          <p:spPr>
            <a:xfrm>
              <a:off x="0" y="57150"/>
              <a:ext cx="5374457" cy="683948"/>
            </a:xfrm>
            <a:prstGeom prst="rect">
              <a:avLst/>
            </a:prstGeom>
          </p:spPr>
          <p:txBody>
            <a:bodyPr lIns="0" tIns="0" rIns="0" bIns="0" rtlCol="0" anchor="t">
              <a:spAutoFit/>
            </a:bodyPr>
            <a:lstStyle/>
            <a:p>
              <a:pPr algn="l">
                <a:lnSpc>
                  <a:spcPts val="4000"/>
                </a:lnSpc>
              </a:pPr>
              <a:r>
                <a:rPr lang="en-US" sz="4000">
                  <a:solidFill>
                    <a:srgbClr val="000000"/>
                  </a:solidFill>
                  <a:latin typeface="Public Sans"/>
                </a:rPr>
                <a:t>3 out of 5</a:t>
              </a:r>
            </a:p>
          </p:txBody>
        </p:sp>
      </p:grpSp>
      <p:grpSp>
        <p:nvGrpSpPr>
          <p:cNvPr id="10" name="Group 10"/>
          <p:cNvGrpSpPr/>
          <p:nvPr/>
        </p:nvGrpSpPr>
        <p:grpSpPr>
          <a:xfrm>
            <a:off x="12190692" y="3264522"/>
            <a:ext cx="5185858" cy="1538682"/>
            <a:chOff x="0" y="57150"/>
            <a:chExt cx="6914477" cy="2051576"/>
          </a:xfrm>
        </p:grpSpPr>
        <p:sp>
          <p:nvSpPr>
            <p:cNvPr id="12" name="TextBox 12"/>
            <p:cNvSpPr txBox="1"/>
            <p:nvPr/>
          </p:nvSpPr>
          <p:spPr>
            <a:xfrm>
              <a:off x="0" y="904484"/>
              <a:ext cx="6914477" cy="1204242"/>
            </a:xfrm>
            <a:prstGeom prst="rect">
              <a:avLst/>
            </a:prstGeom>
          </p:spPr>
          <p:txBody>
            <a:bodyPr lIns="0" tIns="0" rIns="0" bIns="0" rtlCol="0" anchor="t">
              <a:spAutoFit/>
            </a:bodyPr>
            <a:lstStyle/>
            <a:p>
              <a:pPr algn="l">
                <a:lnSpc>
                  <a:spcPts val="3639"/>
                </a:lnSpc>
              </a:pPr>
              <a:r>
                <a:rPr lang="en-US" sz="2799">
                  <a:solidFill>
                    <a:srgbClr val="000000"/>
                  </a:solidFill>
                  <a:latin typeface="Public Sans"/>
                </a:rPr>
                <a:t>People look for basic</a:t>
              </a:r>
            </a:p>
            <a:p>
              <a:pPr algn="l">
                <a:lnSpc>
                  <a:spcPts val="3640"/>
                </a:lnSpc>
              </a:pPr>
              <a:r>
                <a:rPr lang="en-US" sz="2800">
                  <a:solidFill>
                    <a:srgbClr val="000000"/>
                  </a:solidFill>
                  <a:latin typeface="Public Sans"/>
                </a:rPr>
                <a:t>and flexible daily wearable </a:t>
              </a:r>
            </a:p>
          </p:txBody>
        </p:sp>
        <p:sp>
          <p:nvSpPr>
            <p:cNvPr id="13" name="TextBox 13"/>
            <p:cNvSpPr txBox="1"/>
            <p:nvPr/>
          </p:nvSpPr>
          <p:spPr>
            <a:xfrm>
              <a:off x="0" y="57150"/>
              <a:ext cx="5374456" cy="755650"/>
            </a:xfrm>
            <a:prstGeom prst="rect">
              <a:avLst/>
            </a:prstGeom>
          </p:spPr>
          <p:txBody>
            <a:bodyPr lIns="0" tIns="0" rIns="0" bIns="0" rtlCol="0" anchor="t">
              <a:spAutoFit/>
            </a:bodyPr>
            <a:lstStyle/>
            <a:p>
              <a:pPr algn="l">
                <a:lnSpc>
                  <a:spcPts val="4000"/>
                </a:lnSpc>
              </a:pPr>
              <a:r>
                <a:rPr lang="en-US" sz="4000">
                  <a:solidFill>
                    <a:srgbClr val="000000"/>
                  </a:solidFill>
                  <a:latin typeface="Public Sans"/>
                </a:rPr>
                <a:t>67%</a:t>
              </a:r>
            </a:p>
          </p:txBody>
        </p:sp>
      </p:grpSp>
      <p:sp>
        <p:nvSpPr>
          <p:cNvPr id="16" name="AutoShape 16"/>
          <p:cNvSpPr/>
          <p:nvPr/>
        </p:nvSpPr>
        <p:spPr>
          <a:xfrm>
            <a:off x="-360501" y="1284593"/>
            <a:ext cx="18648501" cy="0"/>
          </a:xfrm>
          <a:prstGeom prst="line">
            <a:avLst/>
          </a:prstGeom>
          <a:ln w="9525" cap="rnd">
            <a:solidFill>
              <a:srgbClr val="595959"/>
            </a:solidFill>
            <a:prstDash val="solid"/>
            <a:headEnd type="none" w="sm" len="sm"/>
            <a:tailEnd type="none" w="sm" len="sm"/>
          </a:ln>
        </p:spPr>
        <p:txBody>
          <a:bodyPr/>
          <a:lstStyle/>
          <a:p>
            <a:endParaRPr lang="en-GB"/>
          </a:p>
        </p:txBody>
      </p:sp>
      <p:sp>
        <p:nvSpPr>
          <p:cNvPr id="19" name="TextBox 5">
            <a:extLst>
              <a:ext uri="{FF2B5EF4-FFF2-40B4-BE49-F238E27FC236}">
                <a16:creationId xmlns:a16="http://schemas.microsoft.com/office/drawing/2014/main" id="{B2501A38-E41C-9AD5-B04F-B4DE304FC778}"/>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20" name="Picture 19">
            <a:extLst>
              <a:ext uri="{FF2B5EF4-FFF2-40B4-BE49-F238E27FC236}">
                <a16:creationId xmlns:a16="http://schemas.microsoft.com/office/drawing/2014/main" id="{90CBB7C9-6576-1447-0D8E-FA3D03D7265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6446955" y="3537"/>
            <a:ext cx="2814980" cy="2649013"/>
            <a:chOff x="-648769" y="2358"/>
            <a:chExt cx="1876653" cy="1766008"/>
          </a:xfrm>
        </p:grpSpPr>
        <p:sp>
          <p:nvSpPr>
            <p:cNvPr id="54" name="Freeform: Shape 53">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Rectangle 5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05794" y="9050499"/>
            <a:ext cx="968052" cy="96805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5154" y="8581662"/>
            <a:ext cx="3392947" cy="1705336"/>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p:cNvSpPr/>
          <p:nvPr/>
        </p:nvSpPr>
        <p:spPr>
          <a:xfrm flipV="1">
            <a:off x="5080" y="1349695"/>
            <a:ext cx="16723359" cy="76200"/>
          </a:xfrm>
          <a:prstGeom prst="line">
            <a:avLst/>
          </a:prstGeom>
          <a:ln w="9525" cap="rnd">
            <a:solidFill>
              <a:srgbClr val="595959"/>
            </a:solidFill>
            <a:prstDash val="solid"/>
            <a:headEnd type="none" w="sm" len="sm"/>
            <a:tailEnd type="none" w="sm" len="sm"/>
          </a:ln>
        </p:spPr>
        <p:txBody>
          <a:bodyPr/>
          <a:lstStyle/>
          <a:p>
            <a:endParaRPr lang="en-GB"/>
          </a:p>
        </p:txBody>
      </p:sp>
      <p:sp>
        <p:nvSpPr>
          <p:cNvPr id="4" name="TextBox 4"/>
          <p:cNvSpPr txBox="1"/>
          <p:nvPr/>
        </p:nvSpPr>
        <p:spPr>
          <a:xfrm>
            <a:off x="2183743" y="2632607"/>
            <a:ext cx="6740357" cy="899891"/>
          </a:xfrm>
          <a:prstGeom prst="rect">
            <a:avLst/>
          </a:prstGeom>
        </p:spPr>
        <p:txBody>
          <a:bodyPr lIns="0" tIns="0" rIns="0" bIns="0" rtlCol="0" anchor="t">
            <a:spAutoFit/>
          </a:bodyPr>
          <a:lstStyle/>
          <a:p>
            <a:pPr defTabSz="795528">
              <a:lnSpc>
                <a:spcPts val="6960"/>
              </a:lnSpc>
              <a:spcAft>
                <a:spcPts val="600"/>
              </a:spcAft>
            </a:pPr>
            <a:r>
              <a:rPr lang="en-US" sz="6960" kern="1200">
                <a:solidFill>
                  <a:srgbClr val="000000"/>
                </a:solidFill>
                <a:latin typeface="Public Sans"/>
                <a:ea typeface="+mn-ea"/>
                <a:cs typeface="+mn-cs"/>
              </a:rPr>
              <a:t>Why choose US</a:t>
            </a:r>
            <a:endParaRPr lang="en-US" sz="8000">
              <a:solidFill>
                <a:srgbClr val="000000"/>
              </a:solidFill>
              <a:latin typeface="Public Sans"/>
            </a:endParaRPr>
          </a:p>
        </p:txBody>
      </p:sp>
      <p:grpSp>
        <p:nvGrpSpPr>
          <p:cNvPr id="3" name="Group 2">
            <a:extLst>
              <a:ext uri="{FF2B5EF4-FFF2-40B4-BE49-F238E27FC236}">
                <a16:creationId xmlns:a16="http://schemas.microsoft.com/office/drawing/2014/main" id="{1D31C1B3-175F-66F4-91AC-EB12072E466E}"/>
              </a:ext>
            </a:extLst>
          </p:cNvPr>
          <p:cNvGrpSpPr/>
          <p:nvPr/>
        </p:nvGrpSpPr>
        <p:grpSpPr>
          <a:xfrm>
            <a:off x="2475860" y="7373979"/>
            <a:ext cx="5639397" cy="1139727"/>
            <a:chOff x="10380893" y="4509233"/>
            <a:chExt cx="5639397" cy="1139727"/>
          </a:xfrm>
        </p:grpSpPr>
        <p:sp>
          <p:nvSpPr>
            <p:cNvPr id="8" name="TextBox 8"/>
            <p:cNvSpPr txBox="1"/>
            <p:nvPr/>
          </p:nvSpPr>
          <p:spPr>
            <a:xfrm>
              <a:off x="11156709" y="4509866"/>
              <a:ext cx="4863581" cy="1139094"/>
            </a:xfrm>
            <a:prstGeom prst="rect">
              <a:avLst/>
            </a:prstGeom>
          </p:spPr>
          <p:txBody>
            <a:bodyPr wrap="square" lIns="0" tIns="0" rIns="0" bIns="0" rtlCol="0" anchor="t">
              <a:spAutoFit/>
            </a:bodyPr>
            <a:lstStyle/>
            <a:p>
              <a:pPr defTabSz="795528">
                <a:lnSpc>
                  <a:spcPts val="4524"/>
                </a:lnSpc>
                <a:spcAft>
                  <a:spcPts val="600"/>
                </a:spcAft>
              </a:pPr>
              <a:r>
                <a:rPr lang="en-GB" sz="3480" kern="1200" dirty="0">
                  <a:solidFill>
                    <a:schemeClr val="tx1"/>
                  </a:solidFill>
                  <a:latin typeface="+mj-lt"/>
                  <a:ea typeface="+mn-ea"/>
                  <a:cs typeface="+mn-cs"/>
                </a:rPr>
                <a:t>Reliability and Timely Delivery</a:t>
              </a:r>
              <a:endParaRPr lang="en-US" sz="4000" dirty="0">
                <a:solidFill>
                  <a:srgbClr val="000000"/>
                </a:solidFill>
                <a:latin typeface="+mj-lt"/>
              </a:endParaRPr>
            </a:p>
          </p:txBody>
        </p:sp>
        <p:sp>
          <p:nvSpPr>
            <p:cNvPr id="15" name="Freeform 15"/>
            <p:cNvSpPr/>
            <p:nvPr/>
          </p:nvSpPr>
          <p:spPr>
            <a:xfrm>
              <a:off x="10380893" y="4509233"/>
              <a:ext cx="597021" cy="646380"/>
            </a:xfrm>
            <a:custGeom>
              <a:avLst/>
              <a:gdLst/>
              <a:ahLst/>
              <a:cxnLst/>
              <a:rect l="l" t="t" r="r" b="b"/>
              <a:pathLst>
                <a:path w="680634" h="736906">
                  <a:moveTo>
                    <a:pt x="0" y="0"/>
                  </a:moveTo>
                  <a:lnTo>
                    <a:pt x="680633" y="0"/>
                  </a:lnTo>
                  <a:lnTo>
                    <a:pt x="680633" y="736906"/>
                  </a:lnTo>
                  <a:lnTo>
                    <a:pt x="0" y="7369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grpSp>
        <p:nvGrpSpPr>
          <p:cNvPr id="10" name="Group 9">
            <a:extLst>
              <a:ext uri="{FF2B5EF4-FFF2-40B4-BE49-F238E27FC236}">
                <a16:creationId xmlns:a16="http://schemas.microsoft.com/office/drawing/2014/main" id="{0ED4DB47-6FC0-38B5-7BE0-EC3B520F8A56}"/>
              </a:ext>
            </a:extLst>
          </p:cNvPr>
          <p:cNvGrpSpPr/>
          <p:nvPr/>
        </p:nvGrpSpPr>
        <p:grpSpPr>
          <a:xfrm>
            <a:off x="10387647" y="4562720"/>
            <a:ext cx="5392077" cy="752230"/>
            <a:chOff x="2780285" y="6012843"/>
            <a:chExt cx="5392077" cy="752230"/>
          </a:xfrm>
        </p:grpSpPr>
        <p:sp>
          <p:nvSpPr>
            <p:cNvPr id="16" name="Freeform 16"/>
            <p:cNvSpPr/>
            <p:nvPr/>
          </p:nvSpPr>
          <p:spPr>
            <a:xfrm>
              <a:off x="2780285" y="6026391"/>
              <a:ext cx="375603" cy="738682"/>
            </a:xfrm>
            <a:custGeom>
              <a:avLst/>
              <a:gdLst/>
              <a:ahLst/>
              <a:cxnLst/>
              <a:rect l="l" t="t" r="r" b="b"/>
              <a:pathLst>
                <a:path w="415483" h="774629">
                  <a:moveTo>
                    <a:pt x="0" y="0"/>
                  </a:moveTo>
                  <a:lnTo>
                    <a:pt x="415483" y="0"/>
                  </a:lnTo>
                  <a:lnTo>
                    <a:pt x="415483" y="774629"/>
                  </a:lnTo>
                  <a:lnTo>
                    <a:pt x="0" y="7746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9" name="TextBox 8">
              <a:extLst>
                <a:ext uri="{FF2B5EF4-FFF2-40B4-BE49-F238E27FC236}">
                  <a16:creationId xmlns:a16="http://schemas.microsoft.com/office/drawing/2014/main" id="{F74033E9-DFAB-9FDE-63F3-7C63589E117E}"/>
                </a:ext>
              </a:extLst>
            </p:cNvPr>
            <p:cNvSpPr txBox="1"/>
            <p:nvPr/>
          </p:nvSpPr>
          <p:spPr>
            <a:xfrm>
              <a:off x="3293107" y="6012843"/>
              <a:ext cx="4879255" cy="554165"/>
            </a:xfrm>
            <a:prstGeom prst="rect">
              <a:avLst/>
            </a:prstGeom>
          </p:spPr>
          <p:txBody>
            <a:bodyPr wrap="square" lIns="0" tIns="0" rIns="0" bIns="0" rtlCol="0" anchor="t">
              <a:spAutoFit/>
            </a:bodyPr>
            <a:lstStyle/>
            <a:p>
              <a:pPr defTabSz="795528">
                <a:lnSpc>
                  <a:spcPts val="4524"/>
                </a:lnSpc>
                <a:spcAft>
                  <a:spcPts val="600"/>
                </a:spcAft>
              </a:pPr>
              <a:r>
                <a:rPr lang="en-GB" sz="3480" kern="1200" dirty="0">
                  <a:solidFill>
                    <a:schemeClr val="tx1"/>
                  </a:solidFill>
                  <a:latin typeface="+mj-lt"/>
                  <a:ea typeface="+mn-ea"/>
                  <a:cs typeface="+mn-cs"/>
                </a:rPr>
                <a:t>Competitive Pricing</a:t>
              </a:r>
              <a:endParaRPr lang="en-US" sz="4000" dirty="0">
                <a:solidFill>
                  <a:srgbClr val="000000"/>
                </a:solidFill>
                <a:latin typeface="+mj-lt"/>
              </a:endParaRPr>
            </a:p>
          </p:txBody>
        </p:sp>
      </p:grpSp>
      <p:grpSp>
        <p:nvGrpSpPr>
          <p:cNvPr id="9" name="Group 8">
            <a:extLst>
              <a:ext uri="{FF2B5EF4-FFF2-40B4-BE49-F238E27FC236}">
                <a16:creationId xmlns:a16="http://schemas.microsoft.com/office/drawing/2014/main" id="{F8808AD1-4B1B-89D3-7E18-3F40FD353EAD}"/>
              </a:ext>
            </a:extLst>
          </p:cNvPr>
          <p:cNvGrpSpPr/>
          <p:nvPr/>
        </p:nvGrpSpPr>
        <p:grpSpPr>
          <a:xfrm>
            <a:off x="2342510" y="6037549"/>
            <a:ext cx="4838723" cy="646380"/>
            <a:chOff x="2446419" y="4703527"/>
            <a:chExt cx="4838723" cy="646380"/>
          </a:xfrm>
        </p:grpSpPr>
        <p:sp>
          <p:nvSpPr>
            <p:cNvPr id="18" name="TextBox 8">
              <a:extLst>
                <a:ext uri="{FF2B5EF4-FFF2-40B4-BE49-F238E27FC236}">
                  <a16:creationId xmlns:a16="http://schemas.microsoft.com/office/drawing/2014/main" id="{95A399E9-0462-7AE9-DFDB-7A740C6D58A0}"/>
                </a:ext>
              </a:extLst>
            </p:cNvPr>
            <p:cNvSpPr txBox="1"/>
            <p:nvPr/>
          </p:nvSpPr>
          <p:spPr>
            <a:xfrm>
              <a:off x="3293107" y="4739700"/>
              <a:ext cx="3992035" cy="550600"/>
            </a:xfrm>
            <a:prstGeom prst="rect">
              <a:avLst/>
            </a:prstGeom>
          </p:spPr>
          <p:txBody>
            <a:bodyPr wrap="square" lIns="0" tIns="0" rIns="0" bIns="0" rtlCol="0" anchor="t">
              <a:spAutoFit/>
            </a:bodyPr>
            <a:lstStyle/>
            <a:p>
              <a:pPr defTabSz="795528">
                <a:lnSpc>
                  <a:spcPts val="4524"/>
                </a:lnSpc>
                <a:spcAft>
                  <a:spcPts val="600"/>
                </a:spcAft>
              </a:pPr>
              <a:r>
                <a:rPr lang="en-US" sz="3480" kern="1200" dirty="0">
                  <a:solidFill>
                    <a:srgbClr val="000000"/>
                  </a:solidFill>
                  <a:latin typeface="+mj-lt"/>
                </a:rPr>
                <a:t>Quality Assurance</a:t>
              </a:r>
              <a:endParaRPr lang="en-US" sz="3480" dirty="0">
                <a:solidFill>
                  <a:srgbClr val="000000"/>
                </a:solidFill>
                <a:latin typeface="+mj-lt"/>
              </a:endParaRPr>
            </a:p>
          </p:txBody>
        </p:sp>
        <p:sp>
          <p:nvSpPr>
            <p:cNvPr id="22" name="Freeform 26">
              <a:extLst>
                <a:ext uri="{FF2B5EF4-FFF2-40B4-BE49-F238E27FC236}">
                  <a16:creationId xmlns:a16="http://schemas.microsoft.com/office/drawing/2014/main" id="{4354E906-9006-E520-7597-391233F2DBD2}"/>
                </a:ext>
              </a:extLst>
            </p:cNvPr>
            <p:cNvSpPr/>
            <p:nvPr/>
          </p:nvSpPr>
          <p:spPr>
            <a:xfrm>
              <a:off x="2446419" y="4703527"/>
              <a:ext cx="712443" cy="646380"/>
            </a:xfrm>
            <a:custGeom>
              <a:avLst/>
              <a:gdLst/>
              <a:ahLst/>
              <a:cxnLst/>
              <a:rect l="l" t="t" r="r" b="b"/>
              <a:pathLst>
                <a:path w="812222" h="736906">
                  <a:moveTo>
                    <a:pt x="0" y="0"/>
                  </a:moveTo>
                  <a:lnTo>
                    <a:pt x="812222" y="0"/>
                  </a:lnTo>
                  <a:lnTo>
                    <a:pt x="812222" y="736906"/>
                  </a:lnTo>
                  <a:lnTo>
                    <a:pt x="0" y="7369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grpSp>
        <p:nvGrpSpPr>
          <p:cNvPr id="6" name="Group 5">
            <a:extLst>
              <a:ext uri="{FF2B5EF4-FFF2-40B4-BE49-F238E27FC236}">
                <a16:creationId xmlns:a16="http://schemas.microsoft.com/office/drawing/2014/main" id="{DEA4F582-4414-3926-510E-4724478E77FE}"/>
              </a:ext>
            </a:extLst>
          </p:cNvPr>
          <p:cNvGrpSpPr/>
          <p:nvPr/>
        </p:nvGrpSpPr>
        <p:grpSpPr>
          <a:xfrm>
            <a:off x="2259943" y="4339682"/>
            <a:ext cx="6265508" cy="1139094"/>
            <a:chOff x="9846214" y="2283367"/>
            <a:chExt cx="6265508" cy="1139094"/>
          </a:xfrm>
        </p:grpSpPr>
        <p:sp>
          <p:nvSpPr>
            <p:cNvPr id="11" name="TextBox 11"/>
            <p:cNvSpPr txBox="1"/>
            <p:nvPr/>
          </p:nvSpPr>
          <p:spPr>
            <a:xfrm>
              <a:off x="10745112" y="2283367"/>
              <a:ext cx="5366610" cy="1139094"/>
            </a:xfrm>
            <a:prstGeom prst="rect">
              <a:avLst/>
            </a:prstGeom>
          </p:spPr>
          <p:txBody>
            <a:bodyPr wrap="square" lIns="0" tIns="0" rIns="0" bIns="0" rtlCol="0" anchor="t">
              <a:spAutoFit/>
            </a:bodyPr>
            <a:lstStyle/>
            <a:p>
              <a:pPr defTabSz="795528">
                <a:lnSpc>
                  <a:spcPts val="4524"/>
                </a:lnSpc>
                <a:spcAft>
                  <a:spcPts val="600"/>
                </a:spcAft>
              </a:pPr>
              <a:r>
                <a:rPr lang="en-GB" sz="3480" kern="1200" dirty="0">
                  <a:solidFill>
                    <a:schemeClr val="tx1"/>
                  </a:solidFill>
                  <a:latin typeface="+mj-lt"/>
                  <a:ea typeface="+mn-ea"/>
                  <a:cs typeface="+mn-cs"/>
                </a:rPr>
                <a:t>Innovation and Product Development</a:t>
              </a:r>
              <a:endParaRPr lang="en-US" sz="3480" dirty="0">
                <a:solidFill>
                  <a:srgbClr val="000000"/>
                </a:solidFill>
                <a:latin typeface="+mj-lt"/>
              </a:endParaRPr>
            </a:p>
          </p:txBody>
        </p:sp>
        <p:sp>
          <p:nvSpPr>
            <p:cNvPr id="23" name="Freeform 21">
              <a:extLst>
                <a:ext uri="{FF2B5EF4-FFF2-40B4-BE49-F238E27FC236}">
                  <a16:creationId xmlns:a16="http://schemas.microsoft.com/office/drawing/2014/main" id="{5E10B463-8285-731C-E80A-363D8E9B6A9B}"/>
                </a:ext>
              </a:extLst>
            </p:cNvPr>
            <p:cNvSpPr/>
            <p:nvPr/>
          </p:nvSpPr>
          <p:spPr>
            <a:xfrm>
              <a:off x="9846214" y="2309363"/>
              <a:ext cx="766987" cy="711207"/>
            </a:xfrm>
            <a:custGeom>
              <a:avLst/>
              <a:gdLst/>
              <a:ahLst/>
              <a:cxnLst/>
              <a:rect l="l" t="t" r="r" b="b"/>
              <a:pathLst>
                <a:path w="874405" h="810812">
                  <a:moveTo>
                    <a:pt x="0" y="0"/>
                  </a:moveTo>
                  <a:lnTo>
                    <a:pt x="874405" y="0"/>
                  </a:lnTo>
                  <a:lnTo>
                    <a:pt x="874405" y="810812"/>
                  </a:lnTo>
                  <a:lnTo>
                    <a:pt x="0" y="810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grpSp>
        <p:nvGrpSpPr>
          <p:cNvPr id="12" name="Group 11">
            <a:extLst>
              <a:ext uri="{FF2B5EF4-FFF2-40B4-BE49-F238E27FC236}">
                <a16:creationId xmlns:a16="http://schemas.microsoft.com/office/drawing/2014/main" id="{61309C83-5D90-235E-81D6-662AF81B3CA2}"/>
              </a:ext>
            </a:extLst>
          </p:cNvPr>
          <p:cNvGrpSpPr/>
          <p:nvPr/>
        </p:nvGrpSpPr>
        <p:grpSpPr>
          <a:xfrm>
            <a:off x="10368598" y="6074736"/>
            <a:ext cx="5538792" cy="609193"/>
            <a:chOff x="2440466" y="7336249"/>
            <a:chExt cx="5538792" cy="609193"/>
          </a:xfrm>
        </p:grpSpPr>
        <p:sp>
          <p:nvSpPr>
            <p:cNvPr id="20" name="TextBox 8">
              <a:extLst>
                <a:ext uri="{FF2B5EF4-FFF2-40B4-BE49-F238E27FC236}">
                  <a16:creationId xmlns:a16="http://schemas.microsoft.com/office/drawing/2014/main" id="{937EDF4B-D389-C30B-72B3-B59E09898922}"/>
                </a:ext>
              </a:extLst>
            </p:cNvPr>
            <p:cNvSpPr txBox="1"/>
            <p:nvPr/>
          </p:nvSpPr>
          <p:spPr>
            <a:xfrm>
              <a:off x="3293107" y="7391277"/>
              <a:ext cx="4686151" cy="554165"/>
            </a:xfrm>
            <a:prstGeom prst="rect">
              <a:avLst/>
            </a:prstGeom>
          </p:spPr>
          <p:txBody>
            <a:bodyPr wrap="square" lIns="0" tIns="0" rIns="0" bIns="0" rtlCol="0" anchor="t">
              <a:spAutoFit/>
            </a:bodyPr>
            <a:lstStyle/>
            <a:p>
              <a:pPr defTabSz="795528">
                <a:lnSpc>
                  <a:spcPts val="4524"/>
                </a:lnSpc>
                <a:spcAft>
                  <a:spcPts val="600"/>
                </a:spcAft>
              </a:pPr>
              <a:r>
                <a:rPr lang="en-GB" sz="3480" kern="1200" dirty="0">
                  <a:solidFill>
                    <a:schemeClr val="tx1"/>
                  </a:solidFill>
                  <a:latin typeface="+mj-lt"/>
                  <a:ea typeface="+mn-ea"/>
                  <a:cs typeface="+mn-cs"/>
                </a:rPr>
                <a:t>Expertise and Experience</a:t>
              </a:r>
              <a:endParaRPr lang="en-US" sz="4000" dirty="0">
                <a:solidFill>
                  <a:srgbClr val="000000"/>
                </a:solidFill>
                <a:latin typeface="+mj-lt"/>
              </a:endParaRPr>
            </a:p>
          </p:txBody>
        </p:sp>
        <p:sp>
          <p:nvSpPr>
            <p:cNvPr id="24" name="Freeform 23">
              <a:extLst>
                <a:ext uri="{FF2B5EF4-FFF2-40B4-BE49-F238E27FC236}">
                  <a16:creationId xmlns:a16="http://schemas.microsoft.com/office/drawing/2014/main" id="{A00C11F8-5A9B-DEB7-05A5-33C540F156B5}"/>
                </a:ext>
              </a:extLst>
            </p:cNvPr>
            <p:cNvSpPr/>
            <p:nvPr/>
          </p:nvSpPr>
          <p:spPr>
            <a:xfrm>
              <a:off x="2440466" y="7336249"/>
              <a:ext cx="712443" cy="554165"/>
            </a:xfrm>
            <a:custGeom>
              <a:avLst/>
              <a:gdLst/>
              <a:ahLst/>
              <a:cxnLst/>
              <a:rect l="l" t="t" r="r" b="b"/>
              <a:pathLst>
                <a:path w="894405" h="736665">
                  <a:moveTo>
                    <a:pt x="0" y="0"/>
                  </a:moveTo>
                  <a:lnTo>
                    <a:pt x="894405" y="0"/>
                  </a:lnTo>
                  <a:lnTo>
                    <a:pt x="894405" y="736664"/>
                  </a:lnTo>
                  <a:lnTo>
                    <a:pt x="0" y="7366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grpSp>
        <p:nvGrpSpPr>
          <p:cNvPr id="13" name="Group 12">
            <a:extLst>
              <a:ext uri="{FF2B5EF4-FFF2-40B4-BE49-F238E27FC236}">
                <a16:creationId xmlns:a16="http://schemas.microsoft.com/office/drawing/2014/main" id="{5B39E229-7474-A304-2DF9-D7B50239F1E3}"/>
              </a:ext>
            </a:extLst>
          </p:cNvPr>
          <p:cNvGrpSpPr/>
          <p:nvPr/>
        </p:nvGrpSpPr>
        <p:grpSpPr>
          <a:xfrm>
            <a:off x="10368598" y="7836849"/>
            <a:ext cx="6016527" cy="1143745"/>
            <a:chOff x="10241777" y="7885762"/>
            <a:chExt cx="6016527" cy="1143745"/>
          </a:xfrm>
        </p:grpSpPr>
        <p:sp>
          <p:nvSpPr>
            <p:cNvPr id="14" name="TextBox 14"/>
            <p:cNvSpPr txBox="1"/>
            <p:nvPr/>
          </p:nvSpPr>
          <p:spPr>
            <a:xfrm>
              <a:off x="11161638" y="7890413"/>
              <a:ext cx="5096666" cy="1139094"/>
            </a:xfrm>
            <a:prstGeom prst="rect">
              <a:avLst/>
            </a:prstGeom>
          </p:spPr>
          <p:txBody>
            <a:bodyPr wrap="square" lIns="0" tIns="0" rIns="0" bIns="0" rtlCol="0" anchor="t">
              <a:spAutoFit/>
            </a:bodyPr>
            <a:lstStyle/>
            <a:p>
              <a:pPr defTabSz="795528">
                <a:lnSpc>
                  <a:spcPts val="4524"/>
                </a:lnSpc>
                <a:spcAft>
                  <a:spcPts val="600"/>
                </a:spcAft>
              </a:pPr>
              <a:r>
                <a:rPr lang="en-GB" sz="3480" kern="1200" dirty="0">
                  <a:solidFill>
                    <a:schemeClr val="tx1"/>
                  </a:solidFill>
                  <a:latin typeface="+mj-lt"/>
                  <a:ea typeface="+mn-ea"/>
                  <a:cs typeface="+mn-cs"/>
                </a:rPr>
                <a:t>Strong Supplier Relationships</a:t>
              </a:r>
              <a:endParaRPr lang="en-US" sz="3480" dirty="0">
                <a:solidFill>
                  <a:srgbClr val="000000"/>
                </a:solidFill>
                <a:latin typeface="+mj-lt"/>
              </a:endParaRPr>
            </a:p>
          </p:txBody>
        </p:sp>
        <p:pic>
          <p:nvPicPr>
            <p:cNvPr id="26" name="Graphic 25" descr="Handshake with solid fill">
              <a:extLst>
                <a:ext uri="{FF2B5EF4-FFF2-40B4-BE49-F238E27FC236}">
                  <a16:creationId xmlns:a16="http://schemas.microsoft.com/office/drawing/2014/main" id="{646833F8-D16D-2DEA-0AD7-6F73E267265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241777" y="7885762"/>
              <a:ext cx="802069" cy="802069"/>
            </a:xfrm>
            <a:prstGeom prst="rect">
              <a:avLst/>
            </a:prstGeom>
          </p:spPr>
        </p:pic>
      </p:grpSp>
      <p:sp>
        <p:nvSpPr>
          <p:cNvPr id="5" name="TextBox 5">
            <a:extLst>
              <a:ext uri="{FF2B5EF4-FFF2-40B4-BE49-F238E27FC236}">
                <a16:creationId xmlns:a16="http://schemas.microsoft.com/office/drawing/2014/main" id="{D2D45A98-179D-7230-57DC-21AA315C35B4}"/>
              </a:ext>
            </a:extLst>
          </p:cNvPr>
          <p:cNvSpPr txBox="1"/>
          <p:nvPr/>
        </p:nvSpPr>
        <p:spPr>
          <a:xfrm>
            <a:off x="1221114" y="58842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7" name="Picture 6" descr="A black and pink circle with a black background&#10;&#10;Description automatically generated">
            <a:extLst>
              <a:ext uri="{FF2B5EF4-FFF2-40B4-BE49-F238E27FC236}">
                <a16:creationId xmlns:a16="http://schemas.microsoft.com/office/drawing/2014/main" id="{253E5819-38EA-22CC-0762-0A6A14C37A1F}"/>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178558" y="323862"/>
            <a:ext cx="1284482" cy="96391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8E6E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9143386" y="4499491"/>
            <a:ext cx="8136252" cy="5102312"/>
            <a:chOff x="0" y="0"/>
            <a:chExt cx="3513667" cy="2203450"/>
          </a:xfrm>
          <a:solidFill>
            <a:schemeClr val="accent3">
              <a:lumMod val="75000"/>
            </a:schemeClr>
          </a:solidFill>
        </p:grpSpPr>
        <p:sp>
          <p:nvSpPr>
            <p:cNvPr id="3" name="Freeform 3"/>
            <p:cNvSpPr/>
            <p:nvPr/>
          </p:nvSpPr>
          <p:spPr>
            <a:xfrm>
              <a:off x="12700" y="12700"/>
              <a:ext cx="3488267" cy="2178050"/>
            </a:xfrm>
            <a:custGeom>
              <a:avLst/>
              <a:gdLst/>
              <a:ahLst/>
              <a:cxnLst/>
              <a:rect l="l" t="t" r="r" b="b"/>
              <a:pathLst>
                <a:path w="3488267" h="2178050">
                  <a:moveTo>
                    <a:pt x="3488267" y="2178050"/>
                  </a:moveTo>
                  <a:lnTo>
                    <a:pt x="1088390" y="2178050"/>
                  </a:lnTo>
                  <a:cubicBezTo>
                    <a:pt x="487680" y="2178050"/>
                    <a:pt x="0" y="1690370"/>
                    <a:pt x="0" y="1088390"/>
                  </a:cubicBezTo>
                  <a:cubicBezTo>
                    <a:pt x="0" y="487680"/>
                    <a:pt x="487680" y="0"/>
                    <a:pt x="1088390" y="0"/>
                  </a:cubicBezTo>
                  <a:lnTo>
                    <a:pt x="3488267" y="0"/>
                  </a:lnTo>
                  <a:lnTo>
                    <a:pt x="3488267" y="2178050"/>
                  </a:lnTo>
                  <a:close/>
                </a:path>
              </a:pathLst>
            </a:custGeom>
            <a:grpFill/>
          </p:spPr>
          <p:txBody>
            <a:bodyPr/>
            <a:lstStyle/>
            <a:p>
              <a:endParaRPr lang="en-GB"/>
            </a:p>
          </p:txBody>
        </p:sp>
        <p:sp>
          <p:nvSpPr>
            <p:cNvPr id="4" name="Freeform 4"/>
            <p:cNvSpPr/>
            <p:nvPr/>
          </p:nvSpPr>
          <p:spPr>
            <a:xfrm>
              <a:off x="0" y="0"/>
              <a:ext cx="3513667" cy="2203450"/>
            </a:xfrm>
            <a:custGeom>
              <a:avLst/>
              <a:gdLst/>
              <a:ahLst/>
              <a:cxnLst/>
              <a:rect l="l" t="t" r="r" b="b"/>
              <a:pathLst>
                <a:path w="3513667" h="2203450">
                  <a:moveTo>
                    <a:pt x="3513667" y="2203450"/>
                  </a:moveTo>
                  <a:lnTo>
                    <a:pt x="1101090" y="2203450"/>
                  </a:lnTo>
                  <a:cubicBezTo>
                    <a:pt x="494030" y="2203450"/>
                    <a:pt x="0" y="1709420"/>
                    <a:pt x="0" y="1101090"/>
                  </a:cubicBezTo>
                  <a:cubicBezTo>
                    <a:pt x="0" y="494030"/>
                    <a:pt x="494030" y="0"/>
                    <a:pt x="1101090" y="0"/>
                  </a:cubicBezTo>
                  <a:lnTo>
                    <a:pt x="3513667" y="0"/>
                  </a:lnTo>
                  <a:lnTo>
                    <a:pt x="3513667" y="2203450"/>
                  </a:lnTo>
                  <a:close/>
                  <a:moveTo>
                    <a:pt x="1101090" y="25400"/>
                  </a:moveTo>
                  <a:cubicBezTo>
                    <a:pt x="508000" y="25400"/>
                    <a:pt x="25400" y="508000"/>
                    <a:pt x="25400" y="1101090"/>
                  </a:cubicBezTo>
                  <a:cubicBezTo>
                    <a:pt x="25400" y="1694180"/>
                    <a:pt x="508000" y="2176780"/>
                    <a:pt x="1101090" y="2176780"/>
                  </a:cubicBezTo>
                  <a:lnTo>
                    <a:pt x="3488267" y="2176780"/>
                  </a:lnTo>
                  <a:lnTo>
                    <a:pt x="3488267" y="25400"/>
                  </a:lnTo>
                  <a:lnTo>
                    <a:pt x="1101090" y="25400"/>
                  </a:lnTo>
                  <a:close/>
                </a:path>
              </a:pathLst>
            </a:custGeom>
            <a:grpFill/>
          </p:spPr>
          <p:txBody>
            <a:bodyPr/>
            <a:lstStyle/>
            <a:p>
              <a:endParaRPr lang="en-GB"/>
            </a:p>
          </p:txBody>
        </p:sp>
      </p:grpSp>
      <p:grpSp>
        <p:nvGrpSpPr>
          <p:cNvPr id="5" name="Group 5"/>
          <p:cNvGrpSpPr/>
          <p:nvPr/>
        </p:nvGrpSpPr>
        <p:grpSpPr>
          <a:xfrm>
            <a:off x="1063874" y="4477925"/>
            <a:ext cx="8136252" cy="5102312"/>
            <a:chOff x="0" y="0"/>
            <a:chExt cx="3513667" cy="2203450"/>
          </a:xfrm>
        </p:grpSpPr>
        <p:sp>
          <p:nvSpPr>
            <p:cNvPr id="6" name="Freeform 6"/>
            <p:cNvSpPr/>
            <p:nvPr/>
          </p:nvSpPr>
          <p:spPr>
            <a:xfrm>
              <a:off x="12700" y="12700"/>
              <a:ext cx="3488267" cy="2178050"/>
            </a:xfrm>
            <a:custGeom>
              <a:avLst/>
              <a:gdLst/>
              <a:ahLst/>
              <a:cxnLst/>
              <a:rect l="l" t="t" r="r" b="b"/>
              <a:pathLst>
                <a:path w="3488267" h="2178050">
                  <a:moveTo>
                    <a:pt x="3488267" y="2178050"/>
                  </a:moveTo>
                  <a:lnTo>
                    <a:pt x="1088390" y="2178050"/>
                  </a:lnTo>
                  <a:cubicBezTo>
                    <a:pt x="487680" y="2178050"/>
                    <a:pt x="0" y="1690370"/>
                    <a:pt x="0" y="1088390"/>
                  </a:cubicBezTo>
                  <a:cubicBezTo>
                    <a:pt x="0" y="487680"/>
                    <a:pt x="487680" y="0"/>
                    <a:pt x="1088390" y="0"/>
                  </a:cubicBezTo>
                  <a:lnTo>
                    <a:pt x="3488267" y="0"/>
                  </a:lnTo>
                  <a:lnTo>
                    <a:pt x="3488267" y="2178050"/>
                  </a:lnTo>
                  <a:close/>
                </a:path>
              </a:pathLst>
            </a:custGeom>
            <a:solidFill>
              <a:srgbClr val="575B42"/>
            </a:solidFill>
          </p:spPr>
          <p:txBody>
            <a:bodyPr/>
            <a:lstStyle/>
            <a:p>
              <a:endParaRPr lang="en-GB"/>
            </a:p>
          </p:txBody>
        </p:sp>
        <p:sp>
          <p:nvSpPr>
            <p:cNvPr id="7" name="Freeform 7"/>
            <p:cNvSpPr/>
            <p:nvPr/>
          </p:nvSpPr>
          <p:spPr>
            <a:xfrm>
              <a:off x="0" y="0"/>
              <a:ext cx="3513667" cy="2203450"/>
            </a:xfrm>
            <a:custGeom>
              <a:avLst/>
              <a:gdLst/>
              <a:ahLst/>
              <a:cxnLst/>
              <a:rect l="l" t="t" r="r" b="b"/>
              <a:pathLst>
                <a:path w="3513667" h="2203450">
                  <a:moveTo>
                    <a:pt x="3513667" y="2203450"/>
                  </a:moveTo>
                  <a:lnTo>
                    <a:pt x="1101090" y="2203450"/>
                  </a:lnTo>
                  <a:cubicBezTo>
                    <a:pt x="494030" y="2203450"/>
                    <a:pt x="0" y="1709420"/>
                    <a:pt x="0" y="1101090"/>
                  </a:cubicBezTo>
                  <a:cubicBezTo>
                    <a:pt x="0" y="494030"/>
                    <a:pt x="494030" y="0"/>
                    <a:pt x="1101090" y="0"/>
                  </a:cubicBezTo>
                  <a:lnTo>
                    <a:pt x="3513667" y="0"/>
                  </a:lnTo>
                  <a:lnTo>
                    <a:pt x="3513667" y="2203450"/>
                  </a:lnTo>
                  <a:close/>
                  <a:moveTo>
                    <a:pt x="1101090" y="25400"/>
                  </a:moveTo>
                  <a:cubicBezTo>
                    <a:pt x="508000" y="25400"/>
                    <a:pt x="25400" y="508000"/>
                    <a:pt x="25400" y="1101090"/>
                  </a:cubicBezTo>
                  <a:cubicBezTo>
                    <a:pt x="25400" y="1694180"/>
                    <a:pt x="508000" y="2176780"/>
                    <a:pt x="1101090" y="2176780"/>
                  </a:cubicBezTo>
                  <a:lnTo>
                    <a:pt x="3488267" y="2176780"/>
                  </a:lnTo>
                  <a:lnTo>
                    <a:pt x="3488267" y="25400"/>
                  </a:lnTo>
                  <a:lnTo>
                    <a:pt x="1101090" y="25400"/>
                  </a:lnTo>
                  <a:close/>
                </a:path>
              </a:pathLst>
            </a:custGeom>
            <a:solidFill>
              <a:srgbClr val="000000">
                <a:alpha val="0"/>
              </a:srgbClr>
            </a:solidFill>
          </p:spPr>
          <p:txBody>
            <a:bodyPr/>
            <a:lstStyle/>
            <a:p>
              <a:endParaRPr lang="en-GB"/>
            </a:p>
          </p:txBody>
        </p:sp>
      </p:grpSp>
      <p:sp>
        <p:nvSpPr>
          <p:cNvPr id="8" name="Freeform 8"/>
          <p:cNvSpPr/>
          <p:nvPr/>
        </p:nvSpPr>
        <p:spPr>
          <a:xfrm>
            <a:off x="6648970" y="4477925"/>
            <a:ext cx="5102312" cy="5102312"/>
          </a:xfrm>
          <a:custGeom>
            <a:avLst/>
            <a:gdLst/>
            <a:ahLst/>
            <a:cxnLst/>
            <a:rect l="l" t="t" r="r" b="b"/>
            <a:pathLst>
              <a:path w="5102312" h="5102312">
                <a:moveTo>
                  <a:pt x="0" y="0"/>
                </a:moveTo>
                <a:lnTo>
                  <a:pt x="5102312" y="0"/>
                </a:lnTo>
                <a:lnTo>
                  <a:pt x="5102312" y="5102312"/>
                </a:lnTo>
                <a:lnTo>
                  <a:pt x="0" y="51023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9" name="AutoShape 9"/>
          <p:cNvSpPr/>
          <p:nvPr/>
        </p:nvSpPr>
        <p:spPr>
          <a:xfrm>
            <a:off x="-360501" y="1284593"/>
            <a:ext cx="18648501" cy="0"/>
          </a:xfrm>
          <a:prstGeom prst="line">
            <a:avLst/>
          </a:prstGeom>
          <a:ln w="9525" cap="rnd">
            <a:solidFill>
              <a:srgbClr val="595959"/>
            </a:solidFill>
            <a:prstDash val="solid"/>
            <a:headEnd type="none" w="sm" len="sm"/>
            <a:tailEnd type="none" w="sm" len="sm"/>
          </a:ln>
        </p:spPr>
        <p:txBody>
          <a:bodyPr/>
          <a:lstStyle/>
          <a:p>
            <a:endParaRPr lang="en-GB"/>
          </a:p>
        </p:txBody>
      </p:sp>
      <p:sp>
        <p:nvSpPr>
          <p:cNvPr id="10" name="TextBox 10"/>
          <p:cNvSpPr txBox="1"/>
          <p:nvPr/>
        </p:nvSpPr>
        <p:spPr>
          <a:xfrm>
            <a:off x="11978374" y="6281188"/>
            <a:ext cx="3745643" cy="1308100"/>
          </a:xfrm>
          <a:prstGeom prst="rect">
            <a:avLst/>
          </a:prstGeom>
        </p:spPr>
        <p:txBody>
          <a:bodyPr lIns="0" tIns="0" rIns="0" bIns="0" rtlCol="0" anchor="t">
            <a:spAutoFit/>
          </a:bodyPr>
          <a:lstStyle/>
          <a:p>
            <a:pPr marL="539750" lvl="1" indent="-269875" algn="l">
              <a:lnSpc>
                <a:spcPts val="3499"/>
              </a:lnSpc>
              <a:buFont typeface="Arial"/>
              <a:buChar char="•"/>
            </a:pPr>
            <a:r>
              <a:rPr lang="en-US" sz="2499">
                <a:solidFill>
                  <a:srgbClr val="FFFFFF"/>
                </a:solidFill>
                <a:latin typeface="Public Sans"/>
              </a:rPr>
              <a:t>Quality Assured</a:t>
            </a:r>
          </a:p>
          <a:p>
            <a:pPr marL="539750" lvl="1" indent="-269875" algn="l">
              <a:lnSpc>
                <a:spcPts val="3499"/>
              </a:lnSpc>
              <a:buFont typeface="Arial"/>
              <a:buChar char="•"/>
            </a:pPr>
            <a:r>
              <a:rPr lang="en-US" sz="2499">
                <a:solidFill>
                  <a:srgbClr val="FFFFFF"/>
                </a:solidFill>
                <a:latin typeface="Public Sans"/>
              </a:rPr>
              <a:t>Perfect fit</a:t>
            </a:r>
          </a:p>
          <a:p>
            <a:pPr marL="539750" lvl="1" indent="-269875" algn="l">
              <a:lnSpc>
                <a:spcPts val="3499"/>
              </a:lnSpc>
              <a:buFont typeface="Arial"/>
              <a:buChar char="•"/>
            </a:pPr>
            <a:r>
              <a:rPr lang="en-US" sz="2499">
                <a:solidFill>
                  <a:srgbClr val="FFFFFF"/>
                </a:solidFill>
                <a:latin typeface="Public Sans"/>
              </a:rPr>
              <a:t>Sustainable</a:t>
            </a:r>
          </a:p>
        </p:txBody>
      </p:sp>
      <p:sp>
        <p:nvSpPr>
          <p:cNvPr id="11" name="TextBox 11"/>
          <p:cNvSpPr txBox="1"/>
          <p:nvPr/>
        </p:nvSpPr>
        <p:spPr>
          <a:xfrm rot="-5400000">
            <a:off x="575971" y="6671995"/>
            <a:ext cx="3261855" cy="714170"/>
          </a:xfrm>
          <a:prstGeom prst="rect">
            <a:avLst/>
          </a:prstGeom>
        </p:spPr>
        <p:txBody>
          <a:bodyPr wrap="square" lIns="0" tIns="0" rIns="0" bIns="0" rtlCol="0" anchor="t">
            <a:spAutoFit/>
          </a:bodyPr>
          <a:lstStyle/>
          <a:p>
            <a:pPr algn="ctr">
              <a:lnSpc>
                <a:spcPts val="6240"/>
              </a:lnSpc>
            </a:pPr>
            <a:r>
              <a:rPr lang="en-US" sz="4000" spc="300">
                <a:solidFill>
                  <a:srgbClr val="FFFFFF"/>
                </a:solidFill>
                <a:latin typeface="Public Sans"/>
              </a:rPr>
              <a:t>FEATURES</a:t>
            </a:r>
          </a:p>
        </p:txBody>
      </p:sp>
      <p:sp>
        <p:nvSpPr>
          <p:cNvPr id="12" name="TextBox 12"/>
          <p:cNvSpPr txBox="1"/>
          <p:nvPr/>
        </p:nvSpPr>
        <p:spPr>
          <a:xfrm rot="5400000">
            <a:off x="15085513" y="6671995"/>
            <a:ext cx="2824785" cy="714170"/>
          </a:xfrm>
          <a:prstGeom prst="rect">
            <a:avLst/>
          </a:prstGeom>
        </p:spPr>
        <p:txBody>
          <a:bodyPr wrap="square" lIns="0" tIns="0" rIns="0" bIns="0" rtlCol="0" anchor="t">
            <a:spAutoFit/>
          </a:bodyPr>
          <a:lstStyle/>
          <a:p>
            <a:pPr algn="ctr">
              <a:lnSpc>
                <a:spcPts val="6240"/>
              </a:lnSpc>
            </a:pPr>
            <a:r>
              <a:rPr lang="en-US" sz="4000" spc="300">
                <a:solidFill>
                  <a:srgbClr val="FFFFFF"/>
                </a:solidFill>
                <a:latin typeface="Public Sans"/>
              </a:rPr>
              <a:t>BENEFITS</a:t>
            </a:r>
          </a:p>
        </p:txBody>
      </p:sp>
      <p:sp>
        <p:nvSpPr>
          <p:cNvPr id="13" name="TextBox 13"/>
          <p:cNvSpPr txBox="1"/>
          <p:nvPr/>
        </p:nvSpPr>
        <p:spPr>
          <a:xfrm>
            <a:off x="2855212" y="6308493"/>
            <a:ext cx="3435988" cy="1269771"/>
          </a:xfrm>
          <a:prstGeom prst="rect">
            <a:avLst/>
          </a:prstGeom>
        </p:spPr>
        <p:txBody>
          <a:bodyPr lIns="0" tIns="0" rIns="0" bIns="0" rtlCol="0" anchor="t">
            <a:spAutoFit/>
          </a:bodyPr>
          <a:lstStyle/>
          <a:p>
            <a:pPr marL="518160" lvl="1" indent="-259080" algn="l">
              <a:lnSpc>
                <a:spcPts val="3359"/>
              </a:lnSpc>
              <a:buFont typeface="Arial"/>
              <a:buChar char="•"/>
            </a:pPr>
            <a:r>
              <a:rPr lang="en-US" sz="2399">
                <a:solidFill>
                  <a:srgbClr val="FFFFFF"/>
                </a:solidFill>
                <a:latin typeface="Public Sans"/>
              </a:rPr>
              <a:t>Right Fabric Vendor</a:t>
            </a:r>
          </a:p>
          <a:p>
            <a:pPr marL="518160" lvl="1" indent="-259080" algn="l">
              <a:lnSpc>
                <a:spcPts val="3359"/>
              </a:lnSpc>
              <a:buFont typeface="Arial"/>
              <a:buChar char="•"/>
            </a:pPr>
            <a:r>
              <a:rPr lang="en-US" sz="2399">
                <a:solidFill>
                  <a:srgbClr val="FFFFFF"/>
                </a:solidFill>
                <a:latin typeface="Public Sans"/>
              </a:rPr>
              <a:t>Sample Studio</a:t>
            </a:r>
          </a:p>
          <a:p>
            <a:pPr marL="518160" lvl="1" indent="-259080" algn="l">
              <a:lnSpc>
                <a:spcPts val="3359"/>
              </a:lnSpc>
              <a:buFont typeface="Arial"/>
              <a:buChar char="•"/>
            </a:pPr>
            <a:r>
              <a:rPr lang="en-US" sz="2399">
                <a:solidFill>
                  <a:srgbClr val="FFFFFF"/>
                </a:solidFill>
                <a:latin typeface="Public Sans"/>
              </a:rPr>
              <a:t>Flexible design</a:t>
            </a:r>
          </a:p>
        </p:txBody>
      </p:sp>
      <p:grpSp>
        <p:nvGrpSpPr>
          <p:cNvPr id="15" name="Group 15"/>
          <p:cNvGrpSpPr/>
          <p:nvPr/>
        </p:nvGrpSpPr>
        <p:grpSpPr>
          <a:xfrm>
            <a:off x="3820416" y="2210822"/>
            <a:ext cx="12638783" cy="1703040"/>
            <a:chOff x="-1" y="133350"/>
            <a:chExt cx="16851711" cy="2270720"/>
          </a:xfrm>
        </p:grpSpPr>
        <p:sp>
          <p:nvSpPr>
            <p:cNvPr id="16" name="TextBox 16"/>
            <p:cNvSpPr txBox="1"/>
            <p:nvPr/>
          </p:nvSpPr>
          <p:spPr>
            <a:xfrm>
              <a:off x="-1" y="133350"/>
              <a:ext cx="16851711" cy="1367896"/>
            </a:xfrm>
            <a:prstGeom prst="rect">
              <a:avLst/>
            </a:prstGeom>
          </p:spPr>
          <p:txBody>
            <a:bodyPr wrap="square" lIns="0" tIns="0" rIns="0" bIns="0" rtlCol="0" anchor="t">
              <a:spAutoFit/>
            </a:bodyPr>
            <a:lstStyle/>
            <a:p>
              <a:pPr algn="ctr">
                <a:lnSpc>
                  <a:spcPts val="8000"/>
                </a:lnSpc>
              </a:pPr>
              <a:r>
                <a:rPr lang="en-US" sz="8000">
                  <a:solidFill>
                    <a:srgbClr val="000000"/>
                  </a:solidFill>
                  <a:latin typeface="Public Sans"/>
                </a:rPr>
                <a:t>Value Proposition</a:t>
              </a:r>
            </a:p>
          </p:txBody>
        </p:sp>
        <p:sp>
          <p:nvSpPr>
            <p:cNvPr id="17" name="TextBox 17"/>
            <p:cNvSpPr txBox="1"/>
            <p:nvPr/>
          </p:nvSpPr>
          <p:spPr>
            <a:xfrm>
              <a:off x="-1" y="1832374"/>
              <a:ext cx="15226111" cy="571696"/>
            </a:xfrm>
            <a:prstGeom prst="rect">
              <a:avLst/>
            </a:prstGeom>
          </p:spPr>
          <p:txBody>
            <a:bodyPr wrap="square" lIns="0" tIns="0" rIns="0" bIns="0" rtlCol="0" anchor="t">
              <a:spAutoFit/>
            </a:bodyPr>
            <a:lstStyle/>
            <a:p>
              <a:pPr algn="ctr">
                <a:lnSpc>
                  <a:spcPts val="3640"/>
                </a:lnSpc>
              </a:pPr>
              <a:r>
                <a:rPr lang="en-US" sz="2800">
                  <a:solidFill>
                    <a:srgbClr val="000000"/>
                  </a:solidFill>
                  <a:latin typeface="Public Sans"/>
                </a:rPr>
                <a:t>We provide custom tailored products according to the requirements</a:t>
              </a:r>
            </a:p>
          </p:txBody>
        </p:sp>
      </p:grpSp>
      <p:sp>
        <p:nvSpPr>
          <p:cNvPr id="18" name="TextBox 18"/>
          <p:cNvSpPr txBox="1"/>
          <p:nvPr/>
        </p:nvSpPr>
        <p:spPr>
          <a:xfrm>
            <a:off x="7619218" y="6488410"/>
            <a:ext cx="3091468" cy="912707"/>
          </a:xfrm>
          <a:prstGeom prst="rect">
            <a:avLst/>
          </a:prstGeom>
        </p:spPr>
        <p:txBody>
          <a:bodyPr lIns="0" tIns="0" rIns="0" bIns="0" rtlCol="0" anchor="t">
            <a:spAutoFit/>
          </a:bodyPr>
          <a:lstStyle/>
          <a:p>
            <a:pPr algn="ctr">
              <a:lnSpc>
                <a:spcPts val="3640"/>
              </a:lnSpc>
            </a:pPr>
            <a:r>
              <a:rPr lang="en-US" sz="2800">
                <a:solidFill>
                  <a:srgbClr val="000000"/>
                </a:solidFill>
                <a:latin typeface="Public Sans Bold"/>
              </a:rPr>
              <a:t>Custom and personalized</a:t>
            </a:r>
          </a:p>
        </p:txBody>
      </p:sp>
      <p:sp>
        <p:nvSpPr>
          <p:cNvPr id="20" name="TextBox 5">
            <a:extLst>
              <a:ext uri="{FF2B5EF4-FFF2-40B4-BE49-F238E27FC236}">
                <a16:creationId xmlns:a16="http://schemas.microsoft.com/office/drawing/2014/main" id="{284049FC-4F69-ECEE-D9A9-8E2D11DCD10B}"/>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21" name="Picture 20">
            <a:extLst>
              <a:ext uri="{FF2B5EF4-FFF2-40B4-BE49-F238E27FC236}">
                <a16:creationId xmlns:a16="http://schemas.microsoft.com/office/drawing/2014/main" id="{C5D80F95-FCAA-CE53-C601-58D3DE86C26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AutoShape 3"/>
          <p:cNvSpPr/>
          <p:nvPr/>
        </p:nvSpPr>
        <p:spPr>
          <a:xfrm>
            <a:off x="1110647" y="1153352"/>
            <a:ext cx="17103024" cy="0"/>
          </a:xfrm>
          <a:prstGeom prst="line">
            <a:avLst/>
          </a:prstGeom>
          <a:ln w="9525" cap="rnd">
            <a:solidFill>
              <a:srgbClr val="595959"/>
            </a:solidFill>
            <a:prstDash val="solid"/>
            <a:headEnd type="none" w="sm" len="sm"/>
            <a:tailEnd type="none" w="sm" len="sm"/>
          </a:ln>
        </p:spPr>
        <p:txBody>
          <a:bodyPr/>
          <a:lstStyle/>
          <a:p>
            <a:endParaRPr lang="en-GB"/>
          </a:p>
        </p:txBody>
      </p:sp>
      <p:pic>
        <p:nvPicPr>
          <p:cNvPr id="5" name="Picture 4" descr="A diagram of a company">
            <a:extLst>
              <a:ext uri="{FF2B5EF4-FFF2-40B4-BE49-F238E27FC236}">
                <a16:creationId xmlns:a16="http://schemas.microsoft.com/office/drawing/2014/main" id="{5D1D2F58-89FF-B775-1123-230543F154A6}"/>
              </a:ext>
            </a:extLst>
          </p:cNvPr>
          <p:cNvPicPr>
            <a:picLocks noChangeAspect="1"/>
          </p:cNvPicPr>
          <p:nvPr/>
        </p:nvPicPr>
        <p:blipFill rotWithShape="1">
          <a:blip r:embed="rId2"/>
          <a:srcRect t="9704" r="103"/>
          <a:stretch/>
        </p:blipFill>
        <p:spPr>
          <a:xfrm>
            <a:off x="1772730" y="1255661"/>
            <a:ext cx="14748886" cy="9798980"/>
          </a:xfrm>
          <a:prstGeom prst="rect">
            <a:avLst/>
          </a:prstGeom>
        </p:spPr>
      </p:pic>
      <p:sp>
        <p:nvSpPr>
          <p:cNvPr id="6" name="TextBox 5">
            <a:extLst>
              <a:ext uri="{FF2B5EF4-FFF2-40B4-BE49-F238E27FC236}">
                <a16:creationId xmlns:a16="http://schemas.microsoft.com/office/drawing/2014/main" id="{0536B040-84A5-EF89-6155-BAEBE805EEED}"/>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8" name="Picture 7" descr="A black and pink circle with a black background&#10;&#10;Description automatically generated">
            <a:extLst>
              <a:ext uri="{FF2B5EF4-FFF2-40B4-BE49-F238E27FC236}">
                <a16:creationId xmlns:a16="http://schemas.microsoft.com/office/drawing/2014/main" id="{95C3A078-F521-E1EE-FD15-90E743C563D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AutoShape 6"/>
          <p:cNvSpPr/>
          <p:nvPr/>
        </p:nvSpPr>
        <p:spPr>
          <a:xfrm>
            <a:off x="-187973" y="976662"/>
            <a:ext cx="18648501" cy="0"/>
          </a:xfrm>
          <a:prstGeom prst="line">
            <a:avLst/>
          </a:prstGeom>
          <a:ln w="9525" cap="rnd">
            <a:solidFill>
              <a:srgbClr val="595959"/>
            </a:solidFill>
            <a:prstDash val="solid"/>
            <a:headEnd type="none" w="sm" len="sm"/>
            <a:tailEnd type="none" w="sm" len="sm"/>
          </a:ln>
        </p:spPr>
        <p:txBody>
          <a:bodyPr/>
          <a:lstStyle/>
          <a:p>
            <a:endParaRPr lang="en-GB"/>
          </a:p>
        </p:txBody>
      </p:sp>
      <p:sp>
        <p:nvSpPr>
          <p:cNvPr id="10" name="TextBox 10"/>
          <p:cNvSpPr txBox="1"/>
          <p:nvPr/>
        </p:nvSpPr>
        <p:spPr>
          <a:xfrm>
            <a:off x="933247" y="2922522"/>
            <a:ext cx="5243987" cy="1723549"/>
          </a:xfrm>
          <a:prstGeom prst="rect">
            <a:avLst/>
          </a:prstGeom>
        </p:spPr>
        <p:txBody>
          <a:bodyPr lIns="0" tIns="0" rIns="0" bIns="0" rtlCol="0" anchor="t">
            <a:spAutoFit/>
          </a:bodyPr>
          <a:lstStyle/>
          <a:p>
            <a:r>
              <a:rPr lang="en-US" sz="2800" dirty="0">
                <a:solidFill>
                  <a:srgbClr val="000000"/>
                </a:solidFill>
                <a:ea typeface="+mn-lt"/>
                <a:cs typeface="+mn-lt"/>
              </a:rPr>
              <a:t>We uphold our commitment by carefully managing each step to ensure we just not meet your expectations rather exceed them.</a:t>
            </a:r>
            <a:endParaRPr lang="en-US" sz="2800" dirty="0">
              <a:ea typeface="+mn-lt"/>
              <a:cs typeface="+mn-lt"/>
            </a:endParaRPr>
          </a:p>
        </p:txBody>
      </p:sp>
      <p:sp>
        <p:nvSpPr>
          <p:cNvPr id="11" name="TextBox 11"/>
          <p:cNvSpPr txBox="1"/>
          <p:nvPr/>
        </p:nvSpPr>
        <p:spPr>
          <a:xfrm>
            <a:off x="933247" y="1733608"/>
            <a:ext cx="5243987" cy="1039131"/>
          </a:xfrm>
          <a:prstGeom prst="rect">
            <a:avLst/>
          </a:prstGeom>
        </p:spPr>
        <p:txBody>
          <a:bodyPr lIns="0" tIns="0" rIns="0" bIns="0" rtlCol="0" anchor="t">
            <a:spAutoFit/>
          </a:bodyPr>
          <a:lstStyle/>
          <a:p>
            <a:pPr>
              <a:lnSpc>
                <a:spcPts val="4000"/>
              </a:lnSpc>
            </a:pPr>
            <a:r>
              <a:rPr lang="en-US" sz="4800" b="1" dirty="0">
                <a:solidFill>
                  <a:srgbClr val="000000"/>
                </a:solidFill>
                <a:latin typeface="Times New Roman"/>
                <a:cs typeface="Times New Roman"/>
              </a:rPr>
              <a:t>Our Commitment in Action.</a:t>
            </a:r>
          </a:p>
        </p:txBody>
      </p:sp>
      <p:pic>
        <p:nvPicPr>
          <p:cNvPr id="15" name="Picture 14" descr="A person looking at folded clothes&#10;&#10;Description automatically generated">
            <a:extLst>
              <a:ext uri="{FF2B5EF4-FFF2-40B4-BE49-F238E27FC236}">
                <a16:creationId xmlns:a16="http://schemas.microsoft.com/office/drawing/2014/main" id="{B5D32657-F472-31C7-BC5C-C4FEC0246745}"/>
              </a:ext>
            </a:extLst>
          </p:cNvPr>
          <p:cNvPicPr>
            <a:picLocks noChangeAspect="1"/>
          </p:cNvPicPr>
          <p:nvPr/>
        </p:nvPicPr>
        <p:blipFill>
          <a:blip r:embed="rId3"/>
          <a:stretch>
            <a:fillRect/>
          </a:stretch>
        </p:blipFill>
        <p:spPr>
          <a:xfrm>
            <a:off x="11344281" y="6136076"/>
            <a:ext cx="6556077" cy="3848640"/>
          </a:xfrm>
          <a:prstGeom prst="rect">
            <a:avLst/>
          </a:prstGeom>
        </p:spPr>
      </p:pic>
      <p:pic>
        <p:nvPicPr>
          <p:cNvPr id="16" name="Picture 15" descr="A group of women in a factory&#10;&#10;Description automatically generated">
            <a:extLst>
              <a:ext uri="{FF2B5EF4-FFF2-40B4-BE49-F238E27FC236}">
                <a16:creationId xmlns:a16="http://schemas.microsoft.com/office/drawing/2014/main" id="{D94B618F-5A78-6930-1840-782CB9143C1A}"/>
              </a:ext>
            </a:extLst>
          </p:cNvPr>
          <p:cNvPicPr>
            <a:picLocks noChangeAspect="1"/>
          </p:cNvPicPr>
          <p:nvPr/>
        </p:nvPicPr>
        <p:blipFill>
          <a:blip r:embed="rId4"/>
          <a:stretch>
            <a:fillRect/>
          </a:stretch>
        </p:blipFill>
        <p:spPr>
          <a:xfrm>
            <a:off x="7553504" y="1028819"/>
            <a:ext cx="10524227" cy="4951932"/>
          </a:xfrm>
          <a:prstGeom prst="rect">
            <a:avLst/>
          </a:prstGeom>
        </p:spPr>
      </p:pic>
      <p:pic>
        <p:nvPicPr>
          <p:cNvPr id="3" name="Picture 2" descr="A group of people sewing on a sewing machine&#10;&#10;Description automatically generated">
            <a:extLst>
              <a:ext uri="{FF2B5EF4-FFF2-40B4-BE49-F238E27FC236}">
                <a16:creationId xmlns:a16="http://schemas.microsoft.com/office/drawing/2014/main" id="{947A11A5-D697-1591-E57A-588D8B2FBEF3}"/>
              </a:ext>
            </a:extLst>
          </p:cNvPr>
          <p:cNvPicPr>
            <a:picLocks noChangeAspect="1"/>
          </p:cNvPicPr>
          <p:nvPr/>
        </p:nvPicPr>
        <p:blipFill>
          <a:blip r:embed="rId5"/>
          <a:stretch>
            <a:fillRect/>
          </a:stretch>
        </p:blipFill>
        <p:spPr>
          <a:xfrm>
            <a:off x="5439986" y="6130534"/>
            <a:ext cx="5715000" cy="3810000"/>
          </a:xfrm>
          <a:prstGeom prst="rect">
            <a:avLst/>
          </a:prstGeom>
        </p:spPr>
      </p:pic>
      <p:sp>
        <p:nvSpPr>
          <p:cNvPr id="5" name="TextBox 5">
            <a:extLst>
              <a:ext uri="{FF2B5EF4-FFF2-40B4-BE49-F238E27FC236}">
                <a16:creationId xmlns:a16="http://schemas.microsoft.com/office/drawing/2014/main" id="{A3D5C6AA-6318-EC47-CCDF-3A7E7C662D9B}"/>
              </a:ext>
            </a:extLst>
          </p:cNvPr>
          <p:cNvSpPr txBox="1"/>
          <p:nvPr/>
        </p:nvSpPr>
        <p:spPr>
          <a:xfrm>
            <a:off x="1129674" y="340924"/>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8" name="Picture 7" descr="A black and pink circle with a black background&#10;&#10;Description automatically generated">
            <a:extLst>
              <a:ext uri="{FF2B5EF4-FFF2-40B4-BE49-F238E27FC236}">
                <a16:creationId xmlns:a16="http://schemas.microsoft.com/office/drawing/2014/main" id="{6669D8E0-05DA-8790-DBE8-4DCF972A082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7118" y="76357"/>
            <a:ext cx="1284482" cy="96391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392</TotalTime>
  <Words>1018</Words>
  <Application>Microsoft Office PowerPoint</Application>
  <PresentationFormat>Custom</PresentationFormat>
  <Paragraphs>153</Paragraphs>
  <Slides>21</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Public Sans</vt:lpstr>
      <vt:lpstr>Arial</vt:lpstr>
      <vt:lpstr>Public Sans Bold</vt:lpstr>
      <vt:lpstr>Calibri</vt:lpstr>
      <vt:lpstr>Verdana</vt:lpstr>
      <vt:lpstr>Perpetua Titling MT</vt:lpstr>
      <vt:lpstr>Public Sans Thin</vt:lpstr>
      <vt:lpstr>Calibri (MS)</vt:lpstr>
      <vt:lpstr>Times New Roman</vt:lpstr>
      <vt:lpstr>Public Sans Medium</vt:lpstr>
      <vt:lpstr>Aptos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and Olive Photocentric Boutique Business Plan Visual Charts Presentation</dc:title>
  <cp:lastModifiedBy>IT</cp:lastModifiedBy>
  <cp:revision>115</cp:revision>
  <dcterms:created xsi:type="dcterms:W3CDTF">2006-08-16T00:00:00Z</dcterms:created>
  <dcterms:modified xsi:type="dcterms:W3CDTF">2025-11-03T09:47:07Z</dcterms:modified>
  <dc:identifier>DAGHp-AizlY</dc:identifier>
</cp:coreProperties>
</file>