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Public Sans 1" charset="1" panose="00000000000000000000"/>
      <p:regular r:id="rId31"/>
    </p:embeddedFont>
    <p:embeddedFont>
      <p:font typeface="Public Sans 1 Bold" charset="1" panose="00000000000000000000"/>
      <p:regular r:id="rId32"/>
    </p:embeddedFont>
    <p:embeddedFont>
      <p:font typeface="Calibri (MS) Bold" charset="1" panose="020F0702030404030204"/>
      <p:regular r:id="rId36"/>
    </p:embeddedFont>
    <p:embeddedFont>
      <p:font typeface="Calibri (MS)" charset="1" panose="020F0502020204030204"/>
      <p:regular r:id="rId37"/>
    </p:embeddedFont>
    <p:embeddedFont>
      <p:font typeface="Trocchi" charset="1" panose="00000500000000000000"/>
      <p:regular r:id="rId38"/>
    </p:embeddedFont>
    <p:embeddedFont>
      <p:font typeface="Cormorant Garamond Semi-Bold" charset="1" panose="00000700000000000000"/>
      <p:regular r:id="rId39"/>
    </p:embeddedFont>
    <p:embeddedFont>
      <p:font typeface="Montserrat Ultra-Bold" charset="1" panose="00000900000000000000"/>
      <p:regular r:id="rId40"/>
    </p:embeddedFont>
    <p:embeddedFont>
      <p:font typeface="Montserrat Bold" charset="1" panose="00000800000000000000"/>
      <p:regular r:id="rId41"/>
    </p:embeddedFont>
    <p:embeddedFont>
      <p:font typeface="Times New Roman Bold" charset="1" panose="02020803070505020304"/>
      <p:regular r:id="rId42"/>
    </p:embeddedFont>
    <p:embeddedFont>
      <p:font typeface="Aptos" charset="1" panose="020B0004020202020204"/>
      <p:regular r:id="rId44"/>
    </p:embeddedFont>
    <p:embeddedFont>
      <p:font typeface="Aptos Bold" charset="1" panose="020B0004020202020204"/>
      <p:regular r:id="rId47"/>
    </p:embeddedFont>
    <p:embeddedFont>
      <p:font typeface="Public Sans 2 Heavy" charset="1" panose="00000000000000000000"/>
      <p:regular r:id="rId50"/>
    </p:embeddedFont>
    <p:embeddedFont>
      <p:font typeface="Public Sans 2 Bold" charset="1" panose="00000000000000000000"/>
      <p:regular r:id="rId51"/>
    </p:embeddedFont>
    <p:embeddedFont>
      <p:font typeface="Public Sans 1 Medium" charset="1" panose="00000000000000000000"/>
      <p:regular r:id="rId52"/>
    </p:embeddedFont>
    <p:embeddedFont>
      <p:font typeface="Public Sans 1 Thin" charset="1" panose="00000000000000000000"/>
      <p:regular r:id="rId53"/>
    </p:embeddedFont>
    <p:embeddedFont>
      <p:font typeface="Verdana Bold" charset="1" panose="020B0804030504040204"/>
      <p:regular r:id="rId54"/>
    </p:embeddedFont>
    <p:embeddedFont>
      <p:font typeface="Calibri (MS) Italics" charset="1" panose="020F05020202040A0204"/>
      <p:regular r:id="rId55"/>
    </p:embeddedFont>
    <p:embeddedFont>
      <p:font typeface="Cinzel Decorative Bold" charset="1" panose="00000800000000000000"/>
      <p:regular r:id="rId56"/>
    </p:embeddedFont>
    <p:embeddedFont>
      <p:font typeface="Times New Roman" charset="1" panose="02020603050405020304"/>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notesMasters/notesMaster1.xml" Type="http://schemas.openxmlformats.org/officeDocument/2006/relationships/notesMaster"/><Relationship Id="rId34" Target="theme/theme2.xml" Type="http://schemas.openxmlformats.org/officeDocument/2006/relationships/theme"/><Relationship Id="rId35" Target="notesSlides/notesSlide1.xml" Type="http://schemas.openxmlformats.org/officeDocument/2006/relationships/note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Slides/notesSlide2.xml" Type="http://schemas.openxmlformats.org/officeDocument/2006/relationships/notesSlide"/><Relationship Id="rId44" Target="fonts/font44.fntdata" Type="http://schemas.openxmlformats.org/officeDocument/2006/relationships/font"/><Relationship Id="rId45" Target="notesSlides/notesSlide3.xml" Type="http://schemas.openxmlformats.org/officeDocument/2006/relationships/notesSlide"/><Relationship Id="rId46" Target="notesSlides/notesSlide4.xml" Type="http://schemas.openxmlformats.org/officeDocument/2006/relationships/notesSlide"/><Relationship Id="rId47" Target="fonts/font47.fntdata" Type="http://schemas.openxmlformats.org/officeDocument/2006/relationships/font"/><Relationship Id="rId48" Target="notesSlides/notesSlide5.xml" Type="http://schemas.openxmlformats.org/officeDocument/2006/relationships/notesSlide"/><Relationship Id="rId49" Target="notesSlides/notesSlide6.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notesSlides/notesSlide7.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 Id="rId4" Target="../media/image64.jpeg" Type="http://schemas.openxmlformats.org/officeDocument/2006/relationships/image"/><Relationship Id="rId5" Target="../media/image65.jpeg" Type="http://schemas.openxmlformats.org/officeDocument/2006/relationships/image"/><Relationship Id="rId6" Target="../media/image66.jpeg" Type="http://schemas.openxmlformats.org/officeDocument/2006/relationships/image"/><Relationship Id="rId7" Target="../media/image4.png" Type="http://schemas.openxmlformats.org/officeDocument/2006/relationships/image"/><Relationship Id="rId8" Target="../media/image6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jpe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71.jpeg" Type="http://schemas.openxmlformats.org/officeDocument/2006/relationships/image"/><Relationship Id="rId4" Target="../media/image72.jpeg" Type="http://schemas.openxmlformats.org/officeDocument/2006/relationships/image"/><Relationship Id="rId5" Target="../media/image73.jpeg" Type="http://schemas.openxmlformats.org/officeDocument/2006/relationships/image"/><Relationship Id="rId6"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74.jpeg" Type="http://schemas.openxmlformats.org/officeDocument/2006/relationships/image"/><Relationship Id="rId4" Target="../media/image75.jpeg" Type="http://schemas.openxmlformats.org/officeDocument/2006/relationships/image"/><Relationship Id="rId5" Target="../media/image76.jpeg" Type="http://schemas.openxmlformats.org/officeDocument/2006/relationships/image"/><Relationship Id="rId6"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84.png" Type="http://schemas.openxmlformats.org/officeDocument/2006/relationships/image"/><Relationship Id="rId13" Target="../media/image85.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0.png" Type="http://schemas.openxmlformats.org/officeDocument/2006/relationships/image"/><Relationship Id="rId19" Target="../media/image91.svg" Type="http://schemas.openxmlformats.org/officeDocument/2006/relationships/image"/><Relationship Id="rId2" Target="../notesSlides/notesSlide6.xml" Type="http://schemas.openxmlformats.org/officeDocument/2006/relationships/notesSlide"/><Relationship Id="rId20" Target="../media/image92.png" Type="http://schemas.openxmlformats.org/officeDocument/2006/relationships/image"/><Relationship Id="rId21" Target="../media/image93.png" Type="http://schemas.openxmlformats.org/officeDocument/2006/relationships/image"/><Relationship Id="rId22" Target="../media/image94.svg" Type="http://schemas.openxmlformats.org/officeDocument/2006/relationships/image"/><Relationship Id="rId23" Target="../media/image95.png" Type="http://schemas.openxmlformats.org/officeDocument/2006/relationships/image"/><Relationship Id="rId24" Target="../media/image96.svg" Type="http://schemas.openxmlformats.org/officeDocument/2006/relationships/image"/><Relationship Id="rId25" Target="../media/image97.png" Type="http://schemas.openxmlformats.org/officeDocument/2006/relationships/image"/><Relationship Id="rId26" Target="../media/image98.svg" Type="http://schemas.openxmlformats.org/officeDocument/2006/relationships/image"/><Relationship Id="rId27" Target="../media/image99.png" Type="http://schemas.openxmlformats.org/officeDocument/2006/relationships/image"/><Relationship Id="rId28" Target="../media/image100.svg" Type="http://schemas.openxmlformats.org/officeDocument/2006/relationships/image"/><Relationship Id="rId29" Target="../media/image101.png" Type="http://schemas.openxmlformats.org/officeDocument/2006/relationships/image"/><Relationship Id="rId3" Target="../media/image3.jpeg" Type="http://schemas.openxmlformats.org/officeDocument/2006/relationships/image"/><Relationship Id="rId30" Target="../media/image102.svg" Type="http://schemas.openxmlformats.org/officeDocument/2006/relationships/image"/><Relationship Id="rId31" Target="../media/image103.png" Type="http://schemas.openxmlformats.org/officeDocument/2006/relationships/image"/><Relationship Id="rId32" Target="../media/image104.svg" Type="http://schemas.openxmlformats.org/officeDocument/2006/relationships/image"/><Relationship Id="rId4" Target="../media/image4.png" Type="http://schemas.openxmlformats.org/officeDocument/2006/relationships/image"/><Relationship Id="rId5" Target="../media/image77.png" Type="http://schemas.openxmlformats.org/officeDocument/2006/relationships/image"/><Relationship Id="rId6" Target="../media/image78.png" Type="http://schemas.openxmlformats.org/officeDocument/2006/relationships/image"/><Relationship Id="rId7" Target="../media/image79.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jpeg" Type="http://schemas.openxmlformats.org/officeDocument/2006/relationships/image"/><Relationship Id="rId3" Target="../media/image106.jpeg" Type="http://schemas.openxmlformats.org/officeDocument/2006/relationships/image"/><Relationship Id="rId4" Target="../media/image107.pn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jpeg" Type="http://schemas.openxmlformats.org/officeDocument/2006/relationships/image"/><Relationship Id="rId3" Target="../media/image109.jpeg" Type="http://schemas.openxmlformats.org/officeDocument/2006/relationships/image"/><Relationship Id="rId4" Target="../media/image106.jpe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0.jpeg" Type="http://schemas.openxmlformats.org/officeDocument/2006/relationships/image"/><Relationship Id="rId3" Target="../media/image111.jpeg" Type="http://schemas.openxmlformats.org/officeDocument/2006/relationships/image"/><Relationship Id="rId4" Target="../media/image3.jpeg" Type="http://schemas.openxmlformats.org/officeDocument/2006/relationships/image"/><Relationship Id="rId5" Target="../media/image112.jpeg" Type="http://schemas.openxmlformats.org/officeDocument/2006/relationships/image"/><Relationship Id="rId6"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jpeg" Type="http://schemas.openxmlformats.org/officeDocument/2006/relationships/image"/><Relationship Id="rId3" Target="../media/image114.jpeg" Type="http://schemas.openxmlformats.org/officeDocument/2006/relationships/image"/><Relationship Id="rId4" Target="../media/image3.jpeg" Type="http://schemas.openxmlformats.org/officeDocument/2006/relationships/image"/><Relationship Id="rId5" Target="../media/image115.jpeg" Type="http://schemas.openxmlformats.org/officeDocument/2006/relationships/image"/><Relationship Id="rId6"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3.jpeg" Type="http://schemas.openxmlformats.org/officeDocument/2006/relationships/image"/><Relationship Id="rId4" Target="../media/image4.png" Type="http://schemas.openxmlformats.org/officeDocument/2006/relationships/image"/><Relationship Id="rId5" Target="../media/image5.jpe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6.jpeg" Type="http://schemas.openxmlformats.org/officeDocument/2006/relationships/image"/><Relationship Id="rId3" Target="../media/image117.jpeg" Type="http://schemas.openxmlformats.org/officeDocument/2006/relationships/image"/><Relationship Id="rId4" Target="../media/image3.jpeg" Type="http://schemas.openxmlformats.org/officeDocument/2006/relationships/image"/><Relationship Id="rId5" Target="../media/image118.jpeg" Type="http://schemas.openxmlformats.org/officeDocument/2006/relationships/image"/><Relationship Id="rId6" Target="../media/image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png" Type="http://schemas.openxmlformats.org/officeDocument/2006/relationships/image"/><Relationship Id="rId3" Target="../media/image120.jpeg" Type="http://schemas.openxmlformats.org/officeDocument/2006/relationships/image"/><Relationship Id="rId4" Target="../media/image3.jpeg" Type="http://schemas.openxmlformats.org/officeDocument/2006/relationships/image"/><Relationship Id="rId5" Target="../media/image121.png" Type="http://schemas.openxmlformats.org/officeDocument/2006/relationships/image"/><Relationship Id="rId6"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jpeg" Type="http://schemas.openxmlformats.org/officeDocument/2006/relationships/image"/><Relationship Id="rId11" Target="../media/image129.jpeg" Type="http://schemas.openxmlformats.org/officeDocument/2006/relationships/image"/><Relationship Id="rId12" Target="../media/image130.jpeg" Type="http://schemas.openxmlformats.org/officeDocument/2006/relationships/image"/><Relationship Id="rId13" Target="../media/image131.jpeg" Type="http://schemas.openxmlformats.org/officeDocument/2006/relationships/image"/><Relationship Id="rId14" Target="../media/image132.jpeg" Type="http://schemas.openxmlformats.org/officeDocument/2006/relationships/image"/><Relationship Id="rId15" Target="../media/image133.jpeg" Type="http://schemas.openxmlformats.org/officeDocument/2006/relationships/image"/><Relationship Id="rId16" Target="../media/image134.jpeg" Type="http://schemas.openxmlformats.org/officeDocument/2006/relationships/image"/><Relationship Id="rId2" Target="../media/image3.jpeg" Type="http://schemas.openxmlformats.org/officeDocument/2006/relationships/image"/><Relationship Id="rId3" Target="../media/image4.png" Type="http://schemas.openxmlformats.org/officeDocument/2006/relationships/image"/><Relationship Id="rId4" Target="../media/image122.jpeg" Type="http://schemas.openxmlformats.org/officeDocument/2006/relationships/image"/><Relationship Id="rId5" Target="../media/image123.jpeg" Type="http://schemas.openxmlformats.org/officeDocument/2006/relationships/image"/><Relationship Id="rId6" Target="../media/image124.jpeg" Type="http://schemas.openxmlformats.org/officeDocument/2006/relationships/image"/><Relationship Id="rId7" Target="../media/image125.jpeg" Type="http://schemas.openxmlformats.org/officeDocument/2006/relationships/image"/><Relationship Id="rId8" Target="../media/image126.jpeg" Type="http://schemas.openxmlformats.org/officeDocument/2006/relationships/image"/><Relationship Id="rId9" Target="../media/image127.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135.jpeg" Type="http://schemas.openxmlformats.org/officeDocument/2006/relationships/image"/><Relationship Id="rId4"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136.png" Type="http://schemas.openxmlformats.org/officeDocument/2006/relationships/image"/><Relationship Id="rId4" Target="../media/image137.png" Type="http://schemas.openxmlformats.org/officeDocument/2006/relationships/image"/><Relationship Id="rId5" Target="../media/image4.png" Type="http://schemas.openxmlformats.org/officeDocument/2006/relationships/image"/><Relationship Id="rId6" Target="../media/image138.png" Type="http://schemas.openxmlformats.org/officeDocument/2006/relationships/image"/><Relationship Id="rId7" Target="../media/image13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6.svg" Type="http://schemas.openxmlformats.org/officeDocument/2006/relationships/image"/><Relationship Id="rId11" Target="../media/image147.png" Type="http://schemas.openxmlformats.org/officeDocument/2006/relationships/image"/><Relationship Id="rId2" Target="../notesSlides/notesSlide7.xml" Type="http://schemas.openxmlformats.org/officeDocument/2006/relationships/notesSlide"/><Relationship Id="rId3" Target="../media/image140.png" Type="http://schemas.openxmlformats.org/officeDocument/2006/relationships/image"/><Relationship Id="rId4" Target="../media/image4.png" Type="http://schemas.openxmlformats.org/officeDocument/2006/relationships/image"/><Relationship Id="rId5" Target="../media/image141.png" Type="http://schemas.openxmlformats.org/officeDocument/2006/relationships/image"/><Relationship Id="rId6" Target="../media/image142.svg" Type="http://schemas.openxmlformats.org/officeDocument/2006/relationships/image"/><Relationship Id="rId7" Target="../media/image143.png" Type="http://schemas.openxmlformats.org/officeDocument/2006/relationships/image"/><Relationship Id="rId8" Target="../media/image144.svg" Type="http://schemas.openxmlformats.org/officeDocument/2006/relationships/image"/><Relationship Id="rId9" Target="../media/image14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4.pn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3.jpe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jpeg" Type="http://schemas.openxmlformats.org/officeDocument/2006/relationships/image"/><Relationship Id="rId9"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44.png" Type="http://schemas.openxmlformats.org/officeDocument/2006/relationships/image"/><Relationship Id="rId18" Target="../media/image45.svg" Type="http://schemas.openxmlformats.org/officeDocument/2006/relationships/image"/><Relationship Id="rId19" Target="../media/image46.png" Type="http://schemas.openxmlformats.org/officeDocument/2006/relationships/image"/><Relationship Id="rId2" Target="../media/image3.jpeg" Type="http://schemas.openxmlformats.org/officeDocument/2006/relationships/image"/><Relationship Id="rId20" Target="../media/image47.svg" Type="http://schemas.openxmlformats.org/officeDocument/2006/relationships/image"/><Relationship Id="rId21" Target="../media/image48.png" Type="http://schemas.openxmlformats.org/officeDocument/2006/relationships/image"/><Relationship Id="rId22" Target="../media/image49.svg" Type="http://schemas.openxmlformats.org/officeDocument/2006/relationships/image"/><Relationship Id="rId23" Target="../media/image50.png" Type="http://schemas.openxmlformats.org/officeDocument/2006/relationships/image"/><Relationship Id="rId24" Target="../media/image51.svg" Type="http://schemas.openxmlformats.org/officeDocument/2006/relationships/image"/><Relationship Id="rId25" Target="../media/image52.png" Type="http://schemas.openxmlformats.org/officeDocument/2006/relationships/image"/><Relationship Id="rId26" Target="../media/image53.svg" Type="http://schemas.openxmlformats.org/officeDocument/2006/relationships/image"/><Relationship Id="rId3" Target="../media/image4.pn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11.png" Type="http://schemas.openxmlformats.org/officeDocument/2006/relationships/image"/><Relationship Id="rId9" Target="../media/image3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jpeg" Type="http://schemas.openxmlformats.org/officeDocument/2006/relationships/image"/><Relationship Id="rId6"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63.svg" Type="http://schemas.openxmlformats.org/officeDocument/2006/relationships/image"/><Relationship Id="rId2" Target="../notesSlides/notesSlide2.xml" Type="http://schemas.openxmlformats.org/officeDocument/2006/relationships/notesSlide"/><Relationship Id="rId3" Target="../media/image3.jpeg" Type="http://schemas.openxmlformats.org/officeDocument/2006/relationships/image"/><Relationship Id="rId4" Target="../media/image57.jpeg" Type="http://schemas.openxmlformats.org/officeDocument/2006/relationships/image"/><Relationship Id="rId5" Target="../media/image58.jpeg" Type="http://schemas.openxmlformats.org/officeDocument/2006/relationships/image"/><Relationship Id="rId6" Target="../media/image59.jpeg" Type="http://schemas.openxmlformats.org/officeDocument/2006/relationships/image"/><Relationship Id="rId7" Target="../media/image4.png" Type="http://schemas.openxmlformats.org/officeDocument/2006/relationships/image"/><Relationship Id="rId8" Target="../media/image60.png" Type="http://schemas.openxmlformats.org/officeDocument/2006/relationships/image"/><Relationship Id="rId9" Target="../media/image6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true" flipV="false" rot="0">
              <a:off x="0" y="0"/>
              <a:ext cx="24384000" cy="13716000"/>
            </a:xfrm>
            <a:custGeom>
              <a:avLst/>
              <a:gdLst/>
              <a:ahLst/>
              <a:cxnLst/>
              <a:rect r="r" b="b" t="t" l="l"/>
              <a:pathLst>
                <a:path h="13716000" w="24384000">
                  <a:moveTo>
                    <a:pt x="24384000" y="0"/>
                  </a:moveTo>
                  <a:lnTo>
                    <a:pt x="0" y="0"/>
                  </a:lnTo>
                  <a:lnTo>
                    <a:pt x="0" y="13716000"/>
                  </a:lnTo>
                  <a:lnTo>
                    <a:pt x="24384000" y="13716000"/>
                  </a:lnTo>
                  <a:lnTo>
                    <a:pt x="24384000" y="0"/>
                  </a:lnTo>
                  <a:close/>
                </a:path>
              </a:pathLst>
            </a:custGeom>
            <a:blipFill>
              <a:blip r:embed="rId2"/>
              <a:stretch>
                <a:fillRect l="0" t="-9259" r="0" b="-9259"/>
              </a:stretch>
            </a:blipFill>
          </p:spPr>
        </p:sp>
      </p:grpSp>
      <p:sp>
        <p:nvSpPr>
          <p:cNvPr name="TextBox 4" id="4"/>
          <p:cNvSpPr txBox="true"/>
          <p:nvPr/>
        </p:nvSpPr>
        <p:spPr>
          <a:xfrm rot="0">
            <a:off x="1028700" y="3070222"/>
            <a:ext cx="13761310" cy="2977410"/>
          </a:xfrm>
          <a:prstGeom prst="rect">
            <a:avLst/>
          </a:prstGeom>
        </p:spPr>
        <p:txBody>
          <a:bodyPr anchor="t" rtlCol="false" tIns="0" lIns="0" bIns="0" rIns="0">
            <a:spAutoFit/>
          </a:bodyPr>
          <a:lstStyle/>
          <a:p>
            <a:pPr algn="l">
              <a:lnSpc>
                <a:spcPts val="12500"/>
              </a:lnSpc>
            </a:pPr>
            <a:r>
              <a:rPr lang="en-US" sz="12500">
                <a:solidFill>
                  <a:srgbClr val="000000"/>
                </a:solidFill>
                <a:latin typeface="Public Sans 1"/>
                <a:ea typeface="Public Sans 1"/>
                <a:cs typeface="Public Sans 1"/>
                <a:sym typeface="Public Sans 1"/>
              </a:rPr>
              <a:t>Brandview Sourcing Ltd.</a:t>
            </a:r>
          </a:p>
        </p:txBody>
      </p:sp>
      <p:sp>
        <p:nvSpPr>
          <p:cNvPr name="TextBox 5" id="5"/>
          <p:cNvSpPr txBox="true"/>
          <p:nvPr/>
        </p:nvSpPr>
        <p:spPr>
          <a:xfrm rot="0">
            <a:off x="1314269" y="9110649"/>
            <a:ext cx="13146291" cy="582930"/>
          </a:xfrm>
          <a:prstGeom prst="rect">
            <a:avLst/>
          </a:prstGeom>
        </p:spPr>
        <p:txBody>
          <a:bodyPr anchor="t" rtlCol="false" tIns="0" lIns="0" bIns="0" rIns="0">
            <a:spAutoFit/>
          </a:bodyPr>
          <a:lstStyle/>
          <a:p>
            <a:pPr algn="l">
              <a:lnSpc>
                <a:spcPts val="5040"/>
              </a:lnSpc>
            </a:pPr>
            <a:r>
              <a:rPr lang="en-US" sz="2400">
                <a:solidFill>
                  <a:srgbClr val="000000"/>
                </a:solidFill>
                <a:latin typeface="Public Sans 1"/>
                <a:ea typeface="Public Sans 1"/>
                <a:cs typeface="Public Sans 1"/>
                <a:sym typeface="Public Sans 1"/>
              </a:rPr>
              <a:t>Comp</a:t>
            </a:r>
            <a:r>
              <a:rPr lang="en-US" sz="2400">
                <a:solidFill>
                  <a:srgbClr val="000000"/>
                </a:solidFill>
                <a:latin typeface="Public Sans 1"/>
                <a:ea typeface="Public Sans 1"/>
                <a:cs typeface="Public Sans 1"/>
                <a:sym typeface="Public Sans 1"/>
              </a:rPr>
              <a:t>lete Apparel, Accessories, Printing &amp; Packaging Solutions Under One Platform</a:t>
            </a:r>
          </a:p>
        </p:txBody>
      </p:sp>
      <p:sp>
        <p:nvSpPr>
          <p:cNvPr name="TextBox 6" id="6"/>
          <p:cNvSpPr txBox="true"/>
          <p:nvPr/>
        </p:nvSpPr>
        <p:spPr>
          <a:xfrm rot="0">
            <a:off x="1314269" y="8537991"/>
            <a:ext cx="7159129" cy="622935"/>
          </a:xfrm>
          <a:prstGeom prst="rect">
            <a:avLst/>
          </a:prstGeom>
        </p:spPr>
        <p:txBody>
          <a:bodyPr anchor="t" rtlCol="false" tIns="0" lIns="0" bIns="0" rIns="0">
            <a:spAutoFit/>
          </a:bodyPr>
          <a:lstStyle/>
          <a:p>
            <a:pPr algn="l">
              <a:lnSpc>
                <a:spcPts val="5040"/>
              </a:lnSpc>
            </a:pPr>
            <a:r>
              <a:rPr lang="en-US" sz="3600" b="true">
                <a:solidFill>
                  <a:srgbClr val="000000"/>
                </a:solidFill>
                <a:latin typeface="Public Sans 1 Bold"/>
                <a:ea typeface="Public Sans 1 Bold"/>
                <a:cs typeface="Public Sans 1 Bold"/>
                <a:sym typeface="Public Sans 1 Bold"/>
              </a:rPr>
              <a:t>Rhythm of Fashion &amp; Aristocracy</a:t>
            </a:r>
          </a:p>
        </p:txBody>
      </p:sp>
      <p:grpSp>
        <p:nvGrpSpPr>
          <p:cNvPr name="Group 7" id="7"/>
          <p:cNvGrpSpPr/>
          <p:nvPr/>
        </p:nvGrpSpPr>
        <p:grpSpPr>
          <a:xfrm rot="0">
            <a:off x="12271467" y="2569188"/>
            <a:ext cx="4987833" cy="3743030"/>
            <a:chOff x="0" y="0"/>
            <a:chExt cx="6650444" cy="4990706"/>
          </a:xfrm>
        </p:grpSpPr>
        <p:sp>
          <p:nvSpPr>
            <p:cNvPr name="Freeform 8" id="8"/>
            <p:cNvSpPr/>
            <p:nvPr/>
          </p:nvSpPr>
          <p:spPr>
            <a:xfrm flipH="false" flipV="false" rot="0">
              <a:off x="0" y="0"/>
              <a:ext cx="6650482" cy="4990719"/>
            </a:xfrm>
            <a:custGeom>
              <a:avLst/>
              <a:gdLst/>
              <a:ahLst/>
              <a:cxnLst/>
              <a:rect r="r" b="b" t="t" l="l"/>
              <a:pathLst>
                <a:path h="4990719" w="6650482">
                  <a:moveTo>
                    <a:pt x="0" y="0"/>
                  </a:moveTo>
                  <a:lnTo>
                    <a:pt x="6650482" y="0"/>
                  </a:lnTo>
                  <a:lnTo>
                    <a:pt x="6650482" y="4990719"/>
                  </a:lnTo>
                  <a:lnTo>
                    <a:pt x="0" y="4990719"/>
                  </a:lnTo>
                  <a:lnTo>
                    <a:pt x="0" y="0"/>
                  </a:lnTo>
                  <a:close/>
                </a:path>
              </a:pathLst>
            </a:custGeom>
            <a:blipFill>
              <a:blip r:embed="rId3"/>
              <a:stretch>
                <a:fillRect l="0" t="0" r="0" b="0"/>
              </a:stretch>
            </a:blipFill>
          </p:spPr>
        </p:sp>
      </p:grpSp>
      <p:sp>
        <p:nvSpPr>
          <p:cNvPr name="AutoShape 9" id="9"/>
          <p:cNvSpPr/>
          <p:nvPr/>
        </p:nvSpPr>
        <p:spPr>
          <a:xfrm>
            <a:off x="1314275" y="9263062"/>
            <a:ext cx="7077250" cy="9511"/>
          </a:xfrm>
          <a:prstGeom prst="line">
            <a:avLst/>
          </a:prstGeom>
          <a:ln cap="rnd" w="9525">
            <a:solidFill>
              <a:srgbClr val="7E255D"/>
            </a:solidFill>
            <a:prstDash val="solid"/>
            <a:headEnd type="none" len="sm" w="sm"/>
            <a:tailEnd type="none" len="sm" w="sm"/>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107318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grpSp>
        <p:nvGrpSpPr>
          <p:cNvPr name="Group 4" id="4"/>
          <p:cNvGrpSpPr/>
          <p:nvPr/>
        </p:nvGrpSpPr>
        <p:grpSpPr>
          <a:xfrm rot="0">
            <a:off x="12017426" y="1606874"/>
            <a:ext cx="5529915" cy="3656429"/>
            <a:chOff x="0" y="0"/>
            <a:chExt cx="9296304" cy="6146800"/>
          </a:xfrm>
        </p:grpSpPr>
        <p:sp>
          <p:nvSpPr>
            <p:cNvPr name="Freeform 5" id="5"/>
            <p:cNvSpPr/>
            <p:nvPr/>
          </p:nvSpPr>
          <p:spPr>
            <a:xfrm flipH="false" flipV="false" rot="0">
              <a:off x="0" y="0"/>
              <a:ext cx="9296304" cy="6146800"/>
            </a:xfrm>
            <a:custGeom>
              <a:avLst/>
              <a:gdLst/>
              <a:ahLst/>
              <a:cxnLst/>
              <a:rect r="r" b="b" t="t" l="l"/>
              <a:pathLst>
                <a:path h="6146800" w="9296304">
                  <a:moveTo>
                    <a:pt x="0" y="0"/>
                  </a:moveTo>
                  <a:lnTo>
                    <a:pt x="9296304" y="0"/>
                  </a:lnTo>
                  <a:lnTo>
                    <a:pt x="9296304" y="6146800"/>
                  </a:lnTo>
                  <a:lnTo>
                    <a:pt x="0" y="6146800"/>
                  </a:lnTo>
                  <a:lnTo>
                    <a:pt x="0" y="0"/>
                  </a:lnTo>
                  <a:close/>
                </a:path>
              </a:pathLst>
            </a:custGeom>
            <a:blipFill>
              <a:blip r:embed="rId4"/>
              <a:stretch>
                <a:fillRect l="0" t="-6714" r="0" b="-6714"/>
              </a:stretch>
            </a:blipFill>
          </p:spPr>
        </p:sp>
      </p:grpSp>
      <p:grpSp>
        <p:nvGrpSpPr>
          <p:cNvPr name="Group 6" id="6"/>
          <p:cNvGrpSpPr/>
          <p:nvPr/>
        </p:nvGrpSpPr>
        <p:grpSpPr>
          <a:xfrm rot="0">
            <a:off x="10503791" y="5788023"/>
            <a:ext cx="7043549" cy="3665097"/>
            <a:chOff x="0" y="0"/>
            <a:chExt cx="9811511" cy="5105400"/>
          </a:xfrm>
        </p:grpSpPr>
        <p:sp>
          <p:nvSpPr>
            <p:cNvPr name="Freeform 7" id="7"/>
            <p:cNvSpPr/>
            <p:nvPr/>
          </p:nvSpPr>
          <p:spPr>
            <a:xfrm flipH="false" flipV="false" rot="0">
              <a:off x="0" y="0"/>
              <a:ext cx="9811510" cy="5105400"/>
            </a:xfrm>
            <a:custGeom>
              <a:avLst/>
              <a:gdLst/>
              <a:ahLst/>
              <a:cxnLst/>
              <a:rect r="r" b="b" t="t" l="l"/>
              <a:pathLst>
                <a:path h="5105400" w="9811510">
                  <a:moveTo>
                    <a:pt x="0" y="0"/>
                  </a:moveTo>
                  <a:lnTo>
                    <a:pt x="9811510" y="0"/>
                  </a:lnTo>
                  <a:lnTo>
                    <a:pt x="9811510" y="5105400"/>
                  </a:lnTo>
                  <a:lnTo>
                    <a:pt x="0" y="5105400"/>
                  </a:lnTo>
                  <a:lnTo>
                    <a:pt x="0" y="0"/>
                  </a:lnTo>
                  <a:close/>
                </a:path>
              </a:pathLst>
            </a:custGeom>
            <a:blipFill>
              <a:blip r:embed="rId5"/>
              <a:stretch>
                <a:fillRect l="0" t="-20145" r="0" b="-20145"/>
              </a:stretch>
            </a:blipFill>
          </p:spPr>
        </p:sp>
      </p:grpSp>
      <p:grpSp>
        <p:nvGrpSpPr>
          <p:cNvPr name="Group 8" id="8"/>
          <p:cNvGrpSpPr/>
          <p:nvPr/>
        </p:nvGrpSpPr>
        <p:grpSpPr>
          <a:xfrm rot="0">
            <a:off x="6779093" y="1599285"/>
            <a:ext cx="4985527" cy="3664019"/>
            <a:chOff x="0" y="0"/>
            <a:chExt cx="8363760" cy="6146787"/>
          </a:xfrm>
        </p:grpSpPr>
        <p:sp>
          <p:nvSpPr>
            <p:cNvPr name="Freeform 9" id="9"/>
            <p:cNvSpPr/>
            <p:nvPr/>
          </p:nvSpPr>
          <p:spPr>
            <a:xfrm flipH="false" flipV="false" rot="0">
              <a:off x="0" y="0"/>
              <a:ext cx="8363693" cy="6146800"/>
            </a:xfrm>
            <a:custGeom>
              <a:avLst/>
              <a:gdLst/>
              <a:ahLst/>
              <a:cxnLst/>
              <a:rect r="r" b="b" t="t" l="l"/>
              <a:pathLst>
                <a:path h="6146800" w="8363693">
                  <a:moveTo>
                    <a:pt x="0" y="0"/>
                  </a:moveTo>
                  <a:lnTo>
                    <a:pt x="8363693" y="0"/>
                  </a:lnTo>
                  <a:lnTo>
                    <a:pt x="8363693" y="6146800"/>
                  </a:lnTo>
                  <a:lnTo>
                    <a:pt x="0" y="6146800"/>
                  </a:lnTo>
                  <a:lnTo>
                    <a:pt x="0" y="0"/>
                  </a:lnTo>
                  <a:close/>
                </a:path>
              </a:pathLst>
            </a:custGeom>
            <a:blipFill>
              <a:blip r:embed="rId6"/>
              <a:stretch>
                <a:fillRect l="-5154" t="0" r="-5154" b="0"/>
              </a:stretch>
            </a:blipFill>
          </p:spPr>
        </p:sp>
      </p:grpSp>
      <p:sp>
        <p:nvSpPr>
          <p:cNvPr name="TextBox 10" id="10"/>
          <p:cNvSpPr txBox="true"/>
          <p:nvPr/>
        </p:nvSpPr>
        <p:spPr>
          <a:xfrm rot="0">
            <a:off x="1129675" y="361417"/>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19210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7"/>
              <a:stretch>
                <a:fillRect l="0" t="-129" r="-2" b="-128"/>
              </a:stretch>
            </a:blipFill>
          </p:spPr>
        </p:sp>
      </p:grpSp>
      <p:sp>
        <p:nvSpPr>
          <p:cNvPr name="AutoShape 13" id="13"/>
          <p:cNvSpPr/>
          <p:nvPr/>
        </p:nvSpPr>
        <p:spPr>
          <a:xfrm>
            <a:off x="1625409" y="6402700"/>
            <a:ext cx="5387074" cy="9496"/>
          </a:xfrm>
          <a:prstGeom prst="line">
            <a:avLst/>
          </a:prstGeom>
          <a:ln cap="rnd" w="9525">
            <a:solidFill>
              <a:srgbClr val="000000"/>
            </a:solidFill>
            <a:prstDash val="solid"/>
            <a:headEnd type="none" len="sm" w="sm"/>
            <a:tailEnd type="none" len="sm" w="sm"/>
          </a:ln>
        </p:spPr>
      </p:sp>
      <p:grpSp>
        <p:nvGrpSpPr>
          <p:cNvPr name="Group 14" id="14"/>
          <p:cNvGrpSpPr/>
          <p:nvPr/>
        </p:nvGrpSpPr>
        <p:grpSpPr>
          <a:xfrm rot="0">
            <a:off x="1371600" y="1599285"/>
            <a:ext cx="5154686" cy="3664019"/>
            <a:chOff x="0" y="0"/>
            <a:chExt cx="8647543" cy="6146787"/>
          </a:xfrm>
        </p:grpSpPr>
        <p:sp>
          <p:nvSpPr>
            <p:cNvPr name="Freeform 15" id="15"/>
            <p:cNvSpPr/>
            <p:nvPr/>
          </p:nvSpPr>
          <p:spPr>
            <a:xfrm flipH="false" flipV="false" rot="0">
              <a:off x="0" y="0"/>
              <a:ext cx="8647474" cy="6146800"/>
            </a:xfrm>
            <a:custGeom>
              <a:avLst/>
              <a:gdLst/>
              <a:ahLst/>
              <a:cxnLst/>
              <a:rect r="r" b="b" t="t" l="l"/>
              <a:pathLst>
                <a:path h="6146800" w="8647474">
                  <a:moveTo>
                    <a:pt x="0" y="0"/>
                  </a:moveTo>
                  <a:lnTo>
                    <a:pt x="8647474" y="0"/>
                  </a:lnTo>
                  <a:lnTo>
                    <a:pt x="8647474" y="6146800"/>
                  </a:lnTo>
                  <a:lnTo>
                    <a:pt x="0" y="6146800"/>
                  </a:lnTo>
                  <a:lnTo>
                    <a:pt x="0" y="0"/>
                  </a:lnTo>
                  <a:close/>
                </a:path>
              </a:pathLst>
            </a:custGeom>
            <a:blipFill>
              <a:blip r:embed="rId8"/>
              <a:stretch>
                <a:fillRect l="0" t="-2755" r="0" b="-2755"/>
              </a:stretch>
            </a:blipFill>
          </p:spPr>
        </p:sp>
      </p:grpSp>
      <p:sp>
        <p:nvSpPr>
          <p:cNvPr name="TextBox 16" id="16"/>
          <p:cNvSpPr txBox="true"/>
          <p:nvPr/>
        </p:nvSpPr>
        <p:spPr>
          <a:xfrm rot="0">
            <a:off x="1625409" y="5777654"/>
            <a:ext cx="5590318" cy="505984"/>
          </a:xfrm>
          <a:prstGeom prst="rect">
            <a:avLst/>
          </a:prstGeom>
        </p:spPr>
        <p:txBody>
          <a:bodyPr anchor="t" rtlCol="false" tIns="0" lIns="0" bIns="0" rIns="0">
            <a:spAutoFit/>
          </a:bodyPr>
          <a:lstStyle/>
          <a:p>
            <a:pPr algn="l">
              <a:lnSpc>
                <a:spcPts val="4026"/>
              </a:lnSpc>
            </a:pPr>
            <a:r>
              <a:rPr lang="en-US" sz="3355">
                <a:solidFill>
                  <a:srgbClr val="000000"/>
                </a:solidFill>
                <a:latin typeface="Aptos"/>
                <a:ea typeface="Aptos"/>
                <a:cs typeface="Aptos"/>
                <a:sym typeface="Aptos"/>
              </a:rPr>
              <a:t> </a:t>
            </a:r>
            <a:r>
              <a:rPr lang="en-US" sz="3355">
                <a:solidFill>
                  <a:srgbClr val="000000"/>
                </a:solidFill>
                <a:latin typeface="Aptos"/>
                <a:ea typeface="Aptos"/>
                <a:cs typeface="Aptos"/>
                <a:sym typeface="Aptos"/>
              </a:rPr>
              <a:t>Printing &amp; Packaging Support</a:t>
            </a:r>
          </a:p>
        </p:txBody>
      </p:sp>
      <p:sp>
        <p:nvSpPr>
          <p:cNvPr name="TextBox 17" id="17"/>
          <p:cNvSpPr txBox="true"/>
          <p:nvPr/>
        </p:nvSpPr>
        <p:spPr>
          <a:xfrm rot="0">
            <a:off x="1625409" y="6474109"/>
            <a:ext cx="7510866" cy="3419475"/>
          </a:xfrm>
          <a:prstGeom prst="rect">
            <a:avLst/>
          </a:prstGeom>
        </p:spPr>
        <p:txBody>
          <a:bodyPr anchor="t" rtlCol="false" tIns="0" lIns="0" bIns="0" rIns="0">
            <a:spAutoFit/>
          </a:bodyPr>
          <a:lstStyle/>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Mod</a:t>
            </a:r>
            <a:r>
              <a:rPr lang="en-US" b="true" sz="2799">
                <a:solidFill>
                  <a:srgbClr val="000000"/>
                </a:solidFill>
                <a:latin typeface="Calibri (MS) Bold"/>
                <a:ea typeface="Calibri (MS) Bold"/>
                <a:cs typeface="Calibri (MS) Bold"/>
                <a:sym typeface="Calibri (MS) Bold"/>
              </a:rPr>
              <a:t>ern printing support for labels, tags, cartons, and packaging materials</a:t>
            </a:r>
          </a:p>
          <a:p>
            <a:pPr algn="l">
              <a:lnSpc>
                <a:spcPts val="3359"/>
              </a:lnSpc>
            </a:pP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Paperboard and carton processing support for export packaging requirements</a:t>
            </a:r>
          </a:p>
          <a:p>
            <a:pPr algn="l">
              <a:lnSpc>
                <a:spcPts val="3359"/>
              </a:lnSpc>
            </a:pP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Screen printing and branding support for customized apparel orders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107318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grpSp>
        <p:nvGrpSpPr>
          <p:cNvPr name="Group 4" id="4"/>
          <p:cNvGrpSpPr/>
          <p:nvPr/>
        </p:nvGrpSpPr>
        <p:grpSpPr>
          <a:xfrm rot="0">
            <a:off x="9415777" y="1028700"/>
            <a:ext cx="8505825" cy="4954705"/>
            <a:chOff x="0" y="0"/>
            <a:chExt cx="11341100" cy="6606273"/>
          </a:xfrm>
        </p:grpSpPr>
        <p:sp>
          <p:nvSpPr>
            <p:cNvPr name="Freeform 5" id="5"/>
            <p:cNvSpPr/>
            <p:nvPr/>
          </p:nvSpPr>
          <p:spPr>
            <a:xfrm flipH="false" flipV="false" rot="0">
              <a:off x="0" y="0"/>
              <a:ext cx="11341100" cy="6606274"/>
            </a:xfrm>
            <a:custGeom>
              <a:avLst/>
              <a:gdLst/>
              <a:ahLst/>
              <a:cxnLst/>
              <a:rect r="r" b="b" t="t" l="l"/>
              <a:pathLst>
                <a:path h="6606274" w="11341100">
                  <a:moveTo>
                    <a:pt x="0" y="0"/>
                  </a:moveTo>
                  <a:lnTo>
                    <a:pt x="11341100" y="0"/>
                  </a:lnTo>
                  <a:lnTo>
                    <a:pt x="11341100" y="6606274"/>
                  </a:lnTo>
                  <a:lnTo>
                    <a:pt x="0" y="6606274"/>
                  </a:lnTo>
                  <a:lnTo>
                    <a:pt x="0" y="0"/>
                  </a:lnTo>
                  <a:close/>
                </a:path>
              </a:pathLst>
            </a:custGeom>
            <a:blipFill>
              <a:blip r:embed="rId4"/>
              <a:stretch>
                <a:fillRect l="-4466" t="-24594" r="-4466" b="0"/>
              </a:stretch>
            </a:blipFill>
          </p:spPr>
        </p:sp>
      </p:grpSp>
      <p:grpSp>
        <p:nvGrpSpPr>
          <p:cNvPr name="Group 6" id="6"/>
          <p:cNvGrpSpPr/>
          <p:nvPr/>
        </p:nvGrpSpPr>
        <p:grpSpPr>
          <a:xfrm rot="0">
            <a:off x="9415777" y="6329915"/>
            <a:ext cx="8505825" cy="3829050"/>
            <a:chOff x="0" y="0"/>
            <a:chExt cx="11341100" cy="5105400"/>
          </a:xfrm>
        </p:grpSpPr>
        <p:sp>
          <p:nvSpPr>
            <p:cNvPr name="Freeform 7" id="7"/>
            <p:cNvSpPr/>
            <p:nvPr/>
          </p:nvSpPr>
          <p:spPr>
            <a:xfrm flipH="false" flipV="false" rot="0">
              <a:off x="0" y="0"/>
              <a:ext cx="11341100" cy="5105400"/>
            </a:xfrm>
            <a:custGeom>
              <a:avLst/>
              <a:gdLst/>
              <a:ahLst/>
              <a:cxnLst/>
              <a:rect r="r" b="b" t="t" l="l"/>
              <a:pathLst>
                <a:path h="5105400" w="11341100">
                  <a:moveTo>
                    <a:pt x="0" y="0"/>
                  </a:moveTo>
                  <a:lnTo>
                    <a:pt x="11341100" y="0"/>
                  </a:lnTo>
                  <a:lnTo>
                    <a:pt x="11341100" y="5105400"/>
                  </a:lnTo>
                  <a:lnTo>
                    <a:pt x="0" y="5105400"/>
                  </a:lnTo>
                  <a:lnTo>
                    <a:pt x="0" y="0"/>
                  </a:lnTo>
                  <a:close/>
                </a:path>
              </a:pathLst>
            </a:custGeom>
            <a:blipFill>
              <a:blip r:embed="rId5"/>
              <a:stretch>
                <a:fillRect l="0" t="-24000" r="0" b="-24000"/>
              </a:stretch>
            </a:blipFill>
          </p:spPr>
        </p:sp>
      </p:grpSp>
      <p:grpSp>
        <p:nvGrpSpPr>
          <p:cNvPr name="Group 8" id="8"/>
          <p:cNvGrpSpPr/>
          <p:nvPr/>
        </p:nvGrpSpPr>
        <p:grpSpPr>
          <a:xfrm rot="0">
            <a:off x="2904296" y="1082707"/>
            <a:ext cx="6321301" cy="4900698"/>
            <a:chOff x="0" y="0"/>
            <a:chExt cx="7880540" cy="6109526"/>
          </a:xfrm>
        </p:grpSpPr>
        <p:sp>
          <p:nvSpPr>
            <p:cNvPr name="Freeform 9" id="9"/>
            <p:cNvSpPr/>
            <p:nvPr/>
          </p:nvSpPr>
          <p:spPr>
            <a:xfrm flipH="false" flipV="false" rot="0">
              <a:off x="0" y="0"/>
              <a:ext cx="7880477" cy="6109538"/>
            </a:xfrm>
            <a:custGeom>
              <a:avLst/>
              <a:gdLst/>
              <a:ahLst/>
              <a:cxnLst/>
              <a:rect r="r" b="b" t="t" l="l"/>
              <a:pathLst>
                <a:path h="6109538" w="7880477">
                  <a:moveTo>
                    <a:pt x="0" y="0"/>
                  </a:moveTo>
                  <a:lnTo>
                    <a:pt x="7880477" y="0"/>
                  </a:lnTo>
                  <a:lnTo>
                    <a:pt x="7880477" y="6109538"/>
                  </a:lnTo>
                  <a:lnTo>
                    <a:pt x="0" y="6109538"/>
                  </a:lnTo>
                  <a:lnTo>
                    <a:pt x="0" y="0"/>
                  </a:lnTo>
                  <a:close/>
                </a:path>
              </a:pathLst>
            </a:custGeom>
            <a:blipFill>
              <a:blip r:embed="rId6"/>
              <a:stretch>
                <a:fillRect l="-1685" t="0" r="-1685" b="0"/>
              </a:stretch>
            </a:blipFill>
          </p:spPr>
        </p:sp>
      </p:grpSp>
      <p:sp>
        <p:nvSpPr>
          <p:cNvPr name="TextBox 10" id="10"/>
          <p:cNvSpPr txBox="true"/>
          <p:nvPr/>
        </p:nvSpPr>
        <p:spPr>
          <a:xfrm rot="0">
            <a:off x="1129675" y="361417"/>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19210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7"/>
              <a:stretch>
                <a:fillRect l="0" t="-129" r="-2" b="-128"/>
              </a:stretch>
            </a:blipFill>
          </p:spPr>
        </p:sp>
      </p:grpSp>
      <p:sp>
        <p:nvSpPr>
          <p:cNvPr name="AutoShape 13" id="13"/>
          <p:cNvSpPr/>
          <p:nvPr/>
        </p:nvSpPr>
        <p:spPr>
          <a:xfrm>
            <a:off x="2218643" y="7136323"/>
            <a:ext cx="5387074" cy="9496"/>
          </a:xfrm>
          <a:prstGeom prst="line">
            <a:avLst/>
          </a:prstGeom>
          <a:ln cap="rnd" w="9525">
            <a:solidFill>
              <a:srgbClr val="000000"/>
            </a:solidFill>
            <a:prstDash val="solid"/>
            <a:headEnd type="none" len="sm" w="sm"/>
            <a:tailEnd type="none" len="sm" w="sm"/>
          </a:ln>
        </p:spPr>
      </p:sp>
      <p:sp>
        <p:nvSpPr>
          <p:cNvPr name="TextBox 14" id="14"/>
          <p:cNvSpPr txBox="true"/>
          <p:nvPr/>
        </p:nvSpPr>
        <p:spPr>
          <a:xfrm rot="0">
            <a:off x="2218643" y="6464810"/>
            <a:ext cx="5867395" cy="542925"/>
          </a:xfrm>
          <a:prstGeom prst="rect">
            <a:avLst/>
          </a:prstGeom>
        </p:spPr>
        <p:txBody>
          <a:bodyPr anchor="t" rtlCol="false" tIns="0" lIns="0" bIns="0" rIns="0">
            <a:spAutoFit/>
          </a:bodyPr>
          <a:lstStyle/>
          <a:p>
            <a:pPr algn="l">
              <a:lnSpc>
                <a:spcPts val="4320"/>
              </a:lnSpc>
            </a:pPr>
            <a:r>
              <a:rPr lang="en-US" sz="3600" b="true">
                <a:solidFill>
                  <a:srgbClr val="000000"/>
                </a:solidFill>
                <a:latin typeface="Aptos Bold"/>
                <a:ea typeface="Aptos Bold"/>
                <a:cs typeface="Aptos Bold"/>
                <a:sym typeface="Aptos Bold"/>
              </a:rPr>
              <a:t>Lab</a:t>
            </a:r>
            <a:r>
              <a:rPr lang="en-US" sz="3600" b="true">
                <a:solidFill>
                  <a:srgbClr val="000000"/>
                </a:solidFill>
                <a:latin typeface="Aptos Bold"/>
                <a:ea typeface="Aptos Bold"/>
                <a:cs typeface="Aptos Bold"/>
                <a:sym typeface="Aptos Bold"/>
              </a:rPr>
              <a:t>els, Tags &amp; Accessories</a:t>
            </a:r>
          </a:p>
        </p:txBody>
      </p:sp>
      <p:sp>
        <p:nvSpPr>
          <p:cNvPr name="TextBox 15" id="15"/>
          <p:cNvSpPr txBox="true"/>
          <p:nvPr/>
        </p:nvSpPr>
        <p:spPr>
          <a:xfrm rot="0">
            <a:off x="2218643" y="7236307"/>
            <a:ext cx="6467633" cy="2922658"/>
          </a:xfrm>
          <a:prstGeom prst="rect">
            <a:avLst/>
          </a:prstGeom>
        </p:spPr>
        <p:txBody>
          <a:bodyPr anchor="t" rtlCol="false" tIns="0" lIns="0" bIns="0" rIns="0">
            <a:spAutoFit/>
          </a:bodyPr>
          <a:lstStyle/>
          <a:p>
            <a:pPr algn="l" marL="518283" indent="-259141" lvl="1">
              <a:lnSpc>
                <a:spcPts val="2880"/>
              </a:lnSpc>
              <a:buFont typeface="Arial"/>
              <a:buChar char="•"/>
            </a:pPr>
            <a:r>
              <a:rPr lang="en-US" b="true" sz="2400">
                <a:solidFill>
                  <a:srgbClr val="000000"/>
                </a:solidFill>
                <a:latin typeface="Calibri (MS) Bold"/>
                <a:ea typeface="Calibri (MS) Bold"/>
                <a:cs typeface="Calibri (MS) Bold"/>
                <a:sym typeface="Calibri (MS) Bold"/>
              </a:rPr>
              <a:t>Ha</a:t>
            </a:r>
            <a:r>
              <a:rPr lang="en-US" b="true" sz="2400">
                <a:solidFill>
                  <a:srgbClr val="000000"/>
                </a:solidFill>
                <a:latin typeface="Calibri (MS) Bold"/>
                <a:ea typeface="Calibri (MS) Bold"/>
                <a:cs typeface="Calibri (MS) Bold"/>
                <a:sym typeface="Calibri (MS) Bold"/>
              </a:rPr>
              <a:t>ng tags, barcode tags, price tickets, and brand labels</a:t>
            </a:r>
          </a:p>
          <a:p>
            <a:pPr algn="l" marL="518283" indent="-259141" lvl="1">
              <a:lnSpc>
                <a:spcPts val="2880"/>
              </a:lnSpc>
              <a:buFont typeface="Arial"/>
              <a:buChar char="•"/>
            </a:pPr>
            <a:r>
              <a:rPr lang="en-US" b="true" sz="2400">
                <a:solidFill>
                  <a:srgbClr val="000000"/>
                </a:solidFill>
                <a:latin typeface="Calibri (MS) Bold"/>
                <a:ea typeface="Calibri (MS) Bold"/>
                <a:cs typeface="Calibri (MS) Bold"/>
                <a:sym typeface="Calibri (MS) Bold"/>
              </a:rPr>
              <a:t>Woven labels, printed labels, care labels, and size labels</a:t>
            </a:r>
          </a:p>
          <a:p>
            <a:pPr algn="l" marL="518283" indent="-259141" lvl="1">
              <a:lnSpc>
                <a:spcPts val="2880"/>
              </a:lnSpc>
              <a:buFont typeface="Arial"/>
              <a:buChar char="•"/>
            </a:pPr>
            <a:r>
              <a:rPr lang="en-US" b="true" sz="2400">
                <a:solidFill>
                  <a:srgbClr val="000000"/>
                </a:solidFill>
                <a:latin typeface="Calibri (MS) Bold"/>
                <a:ea typeface="Calibri (MS) Bold"/>
                <a:cs typeface="Calibri (MS) Bold"/>
                <a:sym typeface="Calibri (MS) Bold"/>
              </a:rPr>
              <a:t>Manual finishing, sorting, inspection, and packing support</a:t>
            </a:r>
          </a:p>
          <a:p>
            <a:pPr algn="l" marL="518283" indent="-259141" lvl="1">
              <a:lnSpc>
                <a:spcPts val="2880"/>
              </a:lnSpc>
              <a:buFont typeface="Arial"/>
              <a:buChar char="•"/>
            </a:pPr>
            <a:r>
              <a:rPr lang="en-US" b="true" sz="2400">
                <a:solidFill>
                  <a:srgbClr val="000000"/>
                </a:solidFill>
                <a:latin typeface="Calibri (MS) Bold"/>
                <a:ea typeface="Calibri (MS) Bold"/>
                <a:cs typeface="Calibri (MS) Bold"/>
                <a:sym typeface="Calibri (MS) Bold"/>
              </a:rPr>
              <a:t>Accessories coordination according to buyer specifications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97190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2">
                <a:alphaModFix amt="0"/>
              </a:blip>
              <a:stretch>
                <a:fillRect l="0" t="-38118228" r="0" b="-38118228"/>
              </a:stretch>
            </a:blipFill>
            <a:ln w="9525" cap="sq">
              <a:solidFill>
                <a:srgbClr val="595959"/>
              </a:solidFill>
              <a:prstDash val="solid"/>
              <a:miter/>
            </a:ln>
          </p:spPr>
        </p:sp>
      </p:grpSp>
      <p:grpSp>
        <p:nvGrpSpPr>
          <p:cNvPr name="Group 4" id="4"/>
          <p:cNvGrpSpPr/>
          <p:nvPr/>
        </p:nvGrpSpPr>
        <p:grpSpPr>
          <a:xfrm rot="0">
            <a:off x="11344285" y="6136072"/>
            <a:ext cx="6556077" cy="3848643"/>
            <a:chOff x="0" y="0"/>
            <a:chExt cx="8741435" cy="5131524"/>
          </a:xfrm>
        </p:grpSpPr>
        <p:sp>
          <p:nvSpPr>
            <p:cNvPr name="Freeform 5" id="5"/>
            <p:cNvSpPr/>
            <p:nvPr/>
          </p:nvSpPr>
          <p:spPr>
            <a:xfrm flipH="false" flipV="false" rot="0">
              <a:off x="0" y="0"/>
              <a:ext cx="8741410" cy="5131562"/>
            </a:xfrm>
            <a:custGeom>
              <a:avLst/>
              <a:gdLst/>
              <a:ahLst/>
              <a:cxnLst/>
              <a:rect r="r" b="b" t="t" l="l"/>
              <a:pathLst>
                <a:path h="5131562" w="8741410">
                  <a:moveTo>
                    <a:pt x="0" y="0"/>
                  </a:moveTo>
                  <a:lnTo>
                    <a:pt x="8741410" y="0"/>
                  </a:lnTo>
                  <a:lnTo>
                    <a:pt x="8741410" y="5131562"/>
                  </a:lnTo>
                  <a:lnTo>
                    <a:pt x="0" y="5131562"/>
                  </a:lnTo>
                  <a:lnTo>
                    <a:pt x="0" y="0"/>
                  </a:lnTo>
                  <a:close/>
                </a:path>
              </a:pathLst>
            </a:custGeom>
            <a:blipFill>
              <a:blip r:embed="rId3"/>
              <a:stretch>
                <a:fillRect l="0" t="-13493" r="0" b="0"/>
              </a:stretch>
            </a:blipFill>
          </p:spPr>
        </p:sp>
      </p:grpSp>
      <p:grpSp>
        <p:nvGrpSpPr>
          <p:cNvPr name="Group 6" id="6"/>
          <p:cNvGrpSpPr/>
          <p:nvPr/>
        </p:nvGrpSpPr>
        <p:grpSpPr>
          <a:xfrm rot="0">
            <a:off x="9076424" y="1733607"/>
            <a:ext cx="8823937" cy="4151900"/>
            <a:chOff x="0" y="0"/>
            <a:chExt cx="14032306" cy="6602578"/>
          </a:xfrm>
        </p:grpSpPr>
        <p:sp>
          <p:nvSpPr>
            <p:cNvPr name="Freeform 7" id="7"/>
            <p:cNvSpPr/>
            <p:nvPr/>
          </p:nvSpPr>
          <p:spPr>
            <a:xfrm flipH="false" flipV="false" rot="0">
              <a:off x="0" y="0"/>
              <a:ext cx="14032357" cy="6602603"/>
            </a:xfrm>
            <a:custGeom>
              <a:avLst/>
              <a:gdLst/>
              <a:ahLst/>
              <a:cxnLst/>
              <a:rect r="r" b="b" t="t" l="l"/>
              <a:pathLst>
                <a:path h="6602603" w="14032357">
                  <a:moveTo>
                    <a:pt x="0" y="0"/>
                  </a:moveTo>
                  <a:lnTo>
                    <a:pt x="14032357" y="0"/>
                  </a:lnTo>
                  <a:lnTo>
                    <a:pt x="14032357" y="6602603"/>
                  </a:lnTo>
                  <a:lnTo>
                    <a:pt x="0" y="6602603"/>
                  </a:lnTo>
                  <a:lnTo>
                    <a:pt x="0" y="0"/>
                  </a:lnTo>
                  <a:close/>
                </a:path>
              </a:pathLst>
            </a:custGeom>
            <a:blipFill>
              <a:blip r:embed="rId4"/>
              <a:stretch>
                <a:fillRect l="0" t="-39701" r="0" b="-1895"/>
              </a:stretch>
            </a:blipFill>
          </p:spPr>
        </p:sp>
      </p:grpSp>
      <p:grpSp>
        <p:nvGrpSpPr>
          <p:cNvPr name="Group 8" id="8"/>
          <p:cNvGrpSpPr/>
          <p:nvPr/>
        </p:nvGrpSpPr>
        <p:grpSpPr>
          <a:xfrm rot="0">
            <a:off x="5501631" y="6130538"/>
            <a:ext cx="5715000" cy="3810000"/>
            <a:chOff x="0" y="0"/>
            <a:chExt cx="7620000" cy="5080000"/>
          </a:xfrm>
        </p:grpSpPr>
        <p:sp>
          <p:nvSpPr>
            <p:cNvPr name="Freeform 9" id="9"/>
            <p:cNvSpPr/>
            <p:nvPr/>
          </p:nvSpPr>
          <p:spPr>
            <a:xfrm flipH="false" flipV="false" rot="0">
              <a:off x="0" y="0"/>
              <a:ext cx="7620000" cy="5080000"/>
            </a:xfrm>
            <a:custGeom>
              <a:avLst/>
              <a:gdLst/>
              <a:ahLst/>
              <a:cxnLst/>
              <a:rect r="r" b="b" t="t" l="l"/>
              <a:pathLst>
                <a:path h="5080000" w="7620000">
                  <a:moveTo>
                    <a:pt x="0" y="0"/>
                  </a:moveTo>
                  <a:lnTo>
                    <a:pt x="7620000" y="0"/>
                  </a:lnTo>
                  <a:lnTo>
                    <a:pt x="7620000" y="5080000"/>
                  </a:lnTo>
                  <a:lnTo>
                    <a:pt x="0" y="5080000"/>
                  </a:lnTo>
                  <a:lnTo>
                    <a:pt x="0" y="0"/>
                  </a:lnTo>
                  <a:close/>
                </a:path>
              </a:pathLst>
            </a:custGeom>
            <a:blipFill>
              <a:blip r:embed="rId5"/>
              <a:stretch>
                <a:fillRect l="-31" t="0" r="-31" b="0"/>
              </a:stretch>
            </a:blipFill>
          </p:spPr>
        </p:sp>
      </p:grpSp>
      <p:sp>
        <p:nvSpPr>
          <p:cNvPr name="TextBox 10" id="10"/>
          <p:cNvSpPr txBox="true"/>
          <p:nvPr/>
        </p:nvSpPr>
        <p:spPr>
          <a:xfrm rot="0">
            <a:off x="1129675" y="245678"/>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76352"/>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933250" y="3224682"/>
            <a:ext cx="4186837" cy="5514975"/>
          </a:xfrm>
          <a:prstGeom prst="rect">
            <a:avLst/>
          </a:prstGeom>
        </p:spPr>
        <p:txBody>
          <a:bodyPr anchor="t" rtlCol="false" tIns="0" lIns="0" bIns="0" rIns="0">
            <a:spAutoFit/>
          </a:bodyPr>
          <a:lstStyle/>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Raw mat</a:t>
            </a:r>
            <a:r>
              <a:rPr lang="en-US" b="true" sz="2799">
                <a:solidFill>
                  <a:srgbClr val="000000"/>
                </a:solidFill>
                <a:latin typeface="Calibri (MS) Bold"/>
                <a:ea typeface="Calibri (MS) Bold"/>
                <a:cs typeface="Calibri (MS) Bold"/>
                <a:sym typeface="Calibri (MS) Bold"/>
              </a:rPr>
              <a:t>erial storage and inventory handling support</a:t>
            </a: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Organized material movement for printing and packaging production</a:t>
            </a: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Paperboard, carton, and packaging material coordination</a:t>
            </a: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Controlled handling to support smooth production flow</a:t>
            </a:r>
          </a:p>
        </p:txBody>
      </p:sp>
      <p:sp>
        <p:nvSpPr>
          <p:cNvPr name="TextBox 14" id="14"/>
          <p:cNvSpPr txBox="true"/>
          <p:nvPr/>
        </p:nvSpPr>
        <p:spPr>
          <a:xfrm rot="0">
            <a:off x="933250" y="1866957"/>
            <a:ext cx="7795205" cy="1099820"/>
          </a:xfrm>
          <a:prstGeom prst="rect">
            <a:avLst/>
          </a:prstGeom>
        </p:spPr>
        <p:txBody>
          <a:bodyPr anchor="t" rtlCol="false" tIns="0" lIns="0" bIns="0" rIns="0">
            <a:spAutoFit/>
          </a:bodyPr>
          <a:lstStyle/>
          <a:p>
            <a:pPr algn="l">
              <a:lnSpc>
                <a:spcPts val="4000"/>
              </a:lnSpc>
            </a:pPr>
            <a:r>
              <a:rPr lang="en-US" sz="4800" b="true">
                <a:solidFill>
                  <a:srgbClr val="000000"/>
                </a:solidFill>
                <a:latin typeface="Times New Roman Bold"/>
                <a:ea typeface="Times New Roman Bold"/>
                <a:cs typeface="Times New Roman Bold"/>
                <a:sym typeface="Times New Roman Bold"/>
              </a:rPr>
              <a:t>War</a:t>
            </a:r>
            <a:r>
              <a:rPr lang="en-US" sz="4800" b="true">
                <a:solidFill>
                  <a:srgbClr val="000000"/>
                </a:solidFill>
                <a:latin typeface="Times New Roman Bold"/>
                <a:ea typeface="Times New Roman Bold"/>
                <a:cs typeface="Times New Roman Bold"/>
                <a:sym typeface="Times New Roman Bold"/>
              </a:rPr>
              <a:t>ehouse &amp; Material Handling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97190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2">
                <a:alphaModFix amt="0"/>
              </a:blip>
              <a:stretch>
                <a:fillRect l="0" t="-38118228" r="0" b="-38118228"/>
              </a:stretch>
            </a:blipFill>
            <a:ln w="9525" cap="sq">
              <a:solidFill>
                <a:srgbClr val="595959"/>
              </a:solidFill>
              <a:prstDash val="solid"/>
              <a:miter/>
            </a:ln>
          </p:spPr>
        </p:sp>
      </p:grpSp>
      <p:sp>
        <p:nvSpPr>
          <p:cNvPr name="TextBox 4" id="4"/>
          <p:cNvSpPr txBox="true"/>
          <p:nvPr/>
        </p:nvSpPr>
        <p:spPr>
          <a:xfrm rot="0">
            <a:off x="933250" y="2156007"/>
            <a:ext cx="8538069" cy="502157"/>
          </a:xfrm>
          <a:prstGeom prst="rect">
            <a:avLst/>
          </a:prstGeom>
        </p:spPr>
        <p:txBody>
          <a:bodyPr anchor="t" rtlCol="false" tIns="0" lIns="0" bIns="0" rIns="0">
            <a:spAutoFit/>
          </a:bodyPr>
          <a:lstStyle/>
          <a:p>
            <a:pPr algn="l">
              <a:lnSpc>
                <a:spcPts val="3490"/>
              </a:lnSpc>
            </a:pPr>
            <a:r>
              <a:rPr lang="en-US" sz="4188" b="true">
                <a:solidFill>
                  <a:srgbClr val="000000"/>
                </a:solidFill>
                <a:latin typeface="Times New Roman Bold"/>
                <a:ea typeface="Times New Roman Bold"/>
                <a:cs typeface="Times New Roman Bold"/>
                <a:sym typeface="Times New Roman Bold"/>
              </a:rPr>
              <a:t>Professional Order Management</a:t>
            </a:r>
          </a:p>
        </p:txBody>
      </p:sp>
      <p:grpSp>
        <p:nvGrpSpPr>
          <p:cNvPr name="Group 5" id="5"/>
          <p:cNvGrpSpPr/>
          <p:nvPr/>
        </p:nvGrpSpPr>
        <p:grpSpPr>
          <a:xfrm rot="0">
            <a:off x="11344285" y="6136072"/>
            <a:ext cx="6556077" cy="3848643"/>
            <a:chOff x="0" y="0"/>
            <a:chExt cx="8741435" cy="5131524"/>
          </a:xfrm>
        </p:grpSpPr>
        <p:sp>
          <p:nvSpPr>
            <p:cNvPr name="Freeform 6" id="6"/>
            <p:cNvSpPr/>
            <p:nvPr/>
          </p:nvSpPr>
          <p:spPr>
            <a:xfrm flipH="false" flipV="false" rot="0">
              <a:off x="0" y="0"/>
              <a:ext cx="8741410" cy="5131562"/>
            </a:xfrm>
            <a:custGeom>
              <a:avLst/>
              <a:gdLst/>
              <a:ahLst/>
              <a:cxnLst/>
              <a:rect r="r" b="b" t="t" l="l"/>
              <a:pathLst>
                <a:path h="5131562" w="8741410">
                  <a:moveTo>
                    <a:pt x="0" y="0"/>
                  </a:moveTo>
                  <a:lnTo>
                    <a:pt x="8741410" y="0"/>
                  </a:lnTo>
                  <a:lnTo>
                    <a:pt x="8741410" y="5131562"/>
                  </a:lnTo>
                  <a:lnTo>
                    <a:pt x="0" y="5131562"/>
                  </a:lnTo>
                  <a:lnTo>
                    <a:pt x="0" y="0"/>
                  </a:lnTo>
                  <a:close/>
                </a:path>
              </a:pathLst>
            </a:custGeom>
            <a:blipFill>
              <a:blip r:embed="rId3"/>
              <a:stretch>
                <a:fillRect l="0" t="-6746" r="0" b="-6746"/>
              </a:stretch>
            </a:blipFill>
          </p:spPr>
        </p:sp>
      </p:grpSp>
      <p:grpSp>
        <p:nvGrpSpPr>
          <p:cNvPr name="Group 7" id="7"/>
          <p:cNvGrpSpPr/>
          <p:nvPr/>
        </p:nvGrpSpPr>
        <p:grpSpPr>
          <a:xfrm rot="0">
            <a:off x="9076424" y="558313"/>
            <a:ext cx="8823937" cy="5327194"/>
            <a:chOff x="0" y="0"/>
            <a:chExt cx="14032306" cy="8471595"/>
          </a:xfrm>
        </p:grpSpPr>
        <p:sp>
          <p:nvSpPr>
            <p:cNvPr name="Freeform 8" id="8"/>
            <p:cNvSpPr/>
            <p:nvPr/>
          </p:nvSpPr>
          <p:spPr>
            <a:xfrm flipH="false" flipV="false" rot="0">
              <a:off x="0" y="0"/>
              <a:ext cx="14032357" cy="8471621"/>
            </a:xfrm>
            <a:custGeom>
              <a:avLst/>
              <a:gdLst/>
              <a:ahLst/>
              <a:cxnLst/>
              <a:rect r="r" b="b" t="t" l="l"/>
              <a:pathLst>
                <a:path h="8471621" w="14032357">
                  <a:moveTo>
                    <a:pt x="0" y="0"/>
                  </a:moveTo>
                  <a:lnTo>
                    <a:pt x="14032357" y="0"/>
                  </a:lnTo>
                  <a:lnTo>
                    <a:pt x="14032357" y="8471621"/>
                  </a:lnTo>
                  <a:lnTo>
                    <a:pt x="0" y="8471621"/>
                  </a:lnTo>
                  <a:lnTo>
                    <a:pt x="0" y="0"/>
                  </a:lnTo>
                  <a:close/>
                </a:path>
              </a:pathLst>
            </a:custGeom>
            <a:blipFill>
              <a:blip r:embed="rId4"/>
              <a:stretch>
                <a:fillRect l="0" t="-5178" r="0" b="-5178"/>
              </a:stretch>
            </a:blipFill>
          </p:spPr>
        </p:sp>
      </p:grpSp>
      <p:grpSp>
        <p:nvGrpSpPr>
          <p:cNvPr name="Group 9" id="9"/>
          <p:cNvGrpSpPr/>
          <p:nvPr/>
        </p:nvGrpSpPr>
        <p:grpSpPr>
          <a:xfrm rot="0">
            <a:off x="5221329" y="6130538"/>
            <a:ext cx="5715000" cy="3810000"/>
            <a:chOff x="0" y="0"/>
            <a:chExt cx="7620000" cy="5080000"/>
          </a:xfrm>
        </p:grpSpPr>
        <p:sp>
          <p:nvSpPr>
            <p:cNvPr name="Freeform 10" id="10"/>
            <p:cNvSpPr/>
            <p:nvPr/>
          </p:nvSpPr>
          <p:spPr>
            <a:xfrm flipH="false" flipV="false" rot="0">
              <a:off x="0" y="0"/>
              <a:ext cx="7620000" cy="5080000"/>
            </a:xfrm>
            <a:custGeom>
              <a:avLst/>
              <a:gdLst/>
              <a:ahLst/>
              <a:cxnLst/>
              <a:rect r="r" b="b" t="t" l="l"/>
              <a:pathLst>
                <a:path h="5080000" w="7620000">
                  <a:moveTo>
                    <a:pt x="0" y="0"/>
                  </a:moveTo>
                  <a:lnTo>
                    <a:pt x="7620000" y="0"/>
                  </a:lnTo>
                  <a:lnTo>
                    <a:pt x="7620000" y="5080000"/>
                  </a:lnTo>
                  <a:lnTo>
                    <a:pt x="0" y="5080000"/>
                  </a:lnTo>
                  <a:lnTo>
                    <a:pt x="0" y="0"/>
                  </a:lnTo>
                  <a:close/>
                </a:path>
              </a:pathLst>
            </a:custGeom>
            <a:blipFill>
              <a:blip r:embed="rId5"/>
              <a:stretch>
                <a:fillRect l="-31" t="0" r="-31" b="0"/>
              </a:stretch>
            </a:blipFill>
          </p:spPr>
        </p:sp>
      </p:grpSp>
      <p:sp>
        <p:nvSpPr>
          <p:cNvPr name="TextBox 11" id="11"/>
          <p:cNvSpPr txBox="true"/>
          <p:nvPr/>
        </p:nvSpPr>
        <p:spPr>
          <a:xfrm rot="0">
            <a:off x="1129675" y="245678"/>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2" id="12"/>
          <p:cNvGrpSpPr/>
          <p:nvPr/>
        </p:nvGrpSpPr>
        <p:grpSpPr>
          <a:xfrm rot="0">
            <a:off x="87116" y="76352"/>
            <a:ext cx="1284484" cy="963920"/>
            <a:chOff x="0" y="0"/>
            <a:chExt cx="1712646" cy="1285227"/>
          </a:xfrm>
        </p:grpSpPr>
        <p:sp>
          <p:nvSpPr>
            <p:cNvPr name="Freeform 13" id="13"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4" id="14"/>
          <p:cNvSpPr txBox="true"/>
          <p:nvPr/>
        </p:nvSpPr>
        <p:spPr>
          <a:xfrm rot="0">
            <a:off x="933250" y="2855843"/>
            <a:ext cx="3878504" cy="7191375"/>
          </a:xfrm>
          <a:prstGeom prst="rect">
            <a:avLst/>
          </a:prstGeom>
        </p:spPr>
        <p:txBody>
          <a:bodyPr anchor="t" rtlCol="false" tIns="0" lIns="0" bIns="0" rIns="0">
            <a:spAutoFit/>
          </a:bodyPr>
          <a:lstStyle/>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D</a:t>
            </a:r>
            <a:r>
              <a:rPr lang="en-US" b="true" sz="2799">
                <a:solidFill>
                  <a:srgbClr val="000000"/>
                </a:solidFill>
                <a:latin typeface="Calibri (MS) Bold"/>
                <a:ea typeface="Calibri (MS) Bold"/>
                <a:cs typeface="Calibri (MS) Bold"/>
                <a:sym typeface="Calibri (MS) Bold"/>
              </a:rPr>
              <a:t>edicated coordination for buyer communication and order follow-up</a:t>
            </a:r>
          </a:p>
          <a:p>
            <a:pPr algn="l">
              <a:lnSpc>
                <a:spcPts val="3359"/>
              </a:lnSpc>
            </a:pP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Production monitoring and documentation control</a:t>
            </a:r>
          </a:p>
          <a:p>
            <a:pPr algn="l">
              <a:lnSpc>
                <a:spcPts val="3359"/>
              </a:lnSpc>
            </a:pP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Sampling, approval, and shipment schedule follow-up</a:t>
            </a:r>
          </a:p>
          <a:p>
            <a:pPr algn="l">
              <a:lnSpc>
                <a:spcPts val="3359"/>
              </a:lnSpc>
            </a:pPr>
          </a:p>
          <a:p>
            <a:pPr algn="l" marL="604519" indent="-302260" lvl="1">
              <a:lnSpc>
                <a:spcPts val="3359"/>
              </a:lnSpc>
              <a:buFont typeface="Arial"/>
              <a:buChar char="•"/>
            </a:pPr>
            <a:r>
              <a:rPr lang="en-US" b="true" sz="2799">
                <a:solidFill>
                  <a:srgbClr val="000000"/>
                </a:solidFill>
                <a:latin typeface="Calibri (MS) Bold"/>
                <a:ea typeface="Calibri (MS) Bold"/>
                <a:cs typeface="Calibri (MS) Bold"/>
                <a:sym typeface="Calibri (MS) Bold"/>
              </a:rPr>
              <a:t>Transparent reporting throughout the order execution process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8981332" y="-203930"/>
            <a:ext cx="9324251" cy="10287000"/>
            <a:chOff x="0" y="0"/>
            <a:chExt cx="12432335" cy="13716000"/>
          </a:xfrm>
        </p:grpSpPr>
        <p:sp>
          <p:nvSpPr>
            <p:cNvPr name="Freeform 3" id="3"/>
            <p:cNvSpPr/>
            <p:nvPr/>
          </p:nvSpPr>
          <p:spPr>
            <a:xfrm flipH="false" flipV="false" rot="0">
              <a:off x="0" y="0"/>
              <a:ext cx="12432284" cy="13716000"/>
            </a:xfrm>
            <a:custGeom>
              <a:avLst/>
              <a:gdLst/>
              <a:ahLst/>
              <a:cxnLst/>
              <a:rect r="r" b="b" t="t" l="l"/>
              <a:pathLst>
                <a:path h="13716000" w="12432284">
                  <a:moveTo>
                    <a:pt x="0" y="0"/>
                  </a:moveTo>
                  <a:lnTo>
                    <a:pt x="12432284" y="0"/>
                  </a:lnTo>
                  <a:lnTo>
                    <a:pt x="12432284" y="13716000"/>
                  </a:lnTo>
                  <a:lnTo>
                    <a:pt x="0" y="13716000"/>
                  </a:lnTo>
                  <a:close/>
                </a:path>
              </a:pathLst>
            </a:custGeom>
            <a:solidFill>
              <a:srgbClr val="FFFFFF"/>
            </a:solidFill>
          </p:spPr>
        </p:sp>
      </p:grpSp>
      <p:grpSp>
        <p:nvGrpSpPr>
          <p:cNvPr name="Group 4" id="4"/>
          <p:cNvGrpSpPr/>
          <p:nvPr/>
        </p:nvGrpSpPr>
        <p:grpSpPr>
          <a:xfrm rot="0">
            <a:off x="-365265" y="1279827"/>
            <a:ext cx="18658027" cy="9525"/>
            <a:chOff x="0" y="0"/>
            <a:chExt cx="24877370" cy="12700"/>
          </a:xfrm>
        </p:grpSpPr>
        <p:sp>
          <p:nvSpPr>
            <p:cNvPr name="Freeform 5" id="5"/>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sp>
        <p:nvSpPr>
          <p:cNvPr name="TextBox 6" id="6"/>
          <p:cNvSpPr txBox="true"/>
          <p:nvPr/>
        </p:nvSpPr>
        <p:spPr>
          <a:xfrm rot="0">
            <a:off x="1028700" y="4208926"/>
            <a:ext cx="7439435" cy="1181043"/>
          </a:xfrm>
          <a:prstGeom prst="rect">
            <a:avLst/>
          </a:prstGeom>
        </p:spPr>
        <p:txBody>
          <a:bodyPr anchor="t" rtlCol="false" tIns="0" lIns="0" bIns="0" rIns="0">
            <a:spAutoFit/>
          </a:bodyPr>
          <a:lstStyle/>
          <a:p>
            <a:pPr algn="l">
              <a:lnSpc>
                <a:spcPts val="3119"/>
              </a:lnSpc>
            </a:pPr>
            <a:r>
              <a:rPr lang="en-US" sz="3600">
                <a:solidFill>
                  <a:srgbClr val="000000"/>
                </a:solidFill>
                <a:latin typeface="Calibri (MS)"/>
                <a:ea typeface="Calibri (MS)"/>
                <a:cs typeface="Calibri (MS)"/>
                <a:sym typeface="Calibri (MS)"/>
              </a:rPr>
              <a:t>Broad connections with global suppliers ensure top-quality products at competitive prices.</a:t>
            </a:r>
          </a:p>
        </p:txBody>
      </p:sp>
      <p:sp>
        <p:nvSpPr>
          <p:cNvPr name="TextBox 7" id="7"/>
          <p:cNvSpPr txBox="true"/>
          <p:nvPr/>
        </p:nvSpPr>
        <p:spPr>
          <a:xfrm rot="0">
            <a:off x="1028700" y="3507381"/>
            <a:ext cx="7081628" cy="493909"/>
          </a:xfrm>
          <a:prstGeom prst="rect">
            <a:avLst/>
          </a:prstGeom>
        </p:spPr>
        <p:txBody>
          <a:bodyPr anchor="t" rtlCol="false" tIns="0" lIns="0" bIns="0" rIns="0">
            <a:spAutoFit/>
          </a:bodyPr>
          <a:lstStyle/>
          <a:p>
            <a:pPr algn="l">
              <a:lnSpc>
                <a:spcPts val="4000"/>
              </a:lnSpc>
            </a:pPr>
            <a:r>
              <a:rPr lang="en-US" sz="3600" b="true">
                <a:solidFill>
                  <a:srgbClr val="000000"/>
                </a:solidFill>
                <a:latin typeface="Public Sans 1 Bold"/>
                <a:ea typeface="Public Sans 1 Bold"/>
                <a:cs typeface="Public Sans 1 Bold"/>
                <a:sym typeface="Public Sans 1 Bold"/>
              </a:rPr>
              <a:t>Extensive Supplier Network</a:t>
            </a:r>
          </a:p>
        </p:txBody>
      </p:sp>
      <p:sp>
        <p:nvSpPr>
          <p:cNvPr name="TextBox 8" id="8"/>
          <p:cNvSpPr txBox="true"/>
          <p:nvPr/>
        </p:nvSpPr>
        <p:spPr>
          <a:xfrm rot="0">
            <a:off x="10216267" y="4094626"/>
            <a:ext cx="6963842" cy="2282666"/>
          </a:xfrm>
          <a:prstGeom prst="rect">
            <a:avLst/>
          </a:prstGeom>
        </p:spPr>
        <p:txBody>
          <a:bodyPr anchor="t" rtlCol="false" tIns="0" lIns="0" bIns="0" rIns="0">
            <a:spAutoFit/>
          </a:bodyPr>
          <a:lstStyle/>
          <a:p>
            <a:pPr algn="l">
              <a:lnSpc>
                <a:spcPts val="4320"/>
              </a:lnSpc>
            </a:pPr>
            <a:r>
              <a:rPr lang="en-US" sz="3600">
                <a:solidFill>
                  <a:srgbClr val="000000"/>
                </a:solidFill>
                <a:latin typeface="Calibri (MS)"/>
                <a:ea typeface="Calibri (MS)"/>
                <a:cs typeface="Calibri (MS)"/>
                <a:sym typeface="Calibri (MS)"/>
              </a:rPr>
              <a:t>We scrutinize market trends of fabric, color and style by attending different fair and consult with trend analysis companies.</a:t>
            </a:r>
          </a:p>
        </p:txBody>
      </p:sp>
      <p:sp>
        <p:nvSpPr>
          <p:cNvPr name="TextBox 9" id="9"/>
          <p:cNvSpPr txBox="true"/>
          <p:nvPr/>
        </p:nvSpPr>
        <p:spPr>
          <a:xfrm rot="0">
            <a:off x="10216267" y="3507381"/>
            <a:ext cx="6279594" cy="493909"/>
          </a:xfrm>
          <a:prstGeom prst="rect">
            <a:avLst/>
          </a:prstGeom>
        </p:spPr>
        <p:txBody>
          <a:bodyPr anchor="t" rtlCol="false" tIns="0" lIns="0" bIns="0" rIns="0">
            <a:spAutoFit/>
          </a:bodyPr>
          <a:lstStyle/>
          <a:p>
            <a:pPr algn="l">
              <a:lnSpc>
                <a:spcPts val="4000"/>
              </a:lnSpc>
            </a:pPr>
            <a:r>
              <a:rPr lang="en-US" sz="3600" b="true">
                <a:solidFill>
                  <a:srgbClr val="000000"/>
                </a:solidFill>
                <a:latin typeface="Public Sans 1 Bold"/>
                <a:ea typeface="Public Sans 1 Bold"/>
                <a:cs typeface="Public Sans 1 Bold"/>
                <a:sym typeface="Public Sans 1 Bold"/>
              </a:rPr>
              <a:t>Market Trend Analysis</a:t>
            </a:r>
          </a:p>
        </p:txBody>
      </p:sp>
      <p:sp>
        <p:nvSpPr>
          <p:cNvPr name="TextBox 10" id="10"/>
          <p:cNvSpPr txBox="true"/>
          <p:nvPr/>
        </p:nvSpPr>
        <p:spPr>
          <a:xfrm rot="0">
            <a:off x="10225792" y="7413527"/>
            <a:ext cx="6204509" cy="1728664"/>
          </a:xfrm>
          <a:prstGeom prst="rect">
            <a:avLst/>
          </a:prstGeom>
        </p:spPr>
        <p:txBody>
          <a:bodyPr anchor="t" rtlCol="false" tIns="0" lIns="0" bIns="0" rIns="0">
            <a:spAutoFit/>
          </a:bodyPr>
          <a:lstStyle/>
          <a:p>
            <a:pPr algn="l">
              <a:lnSpc>
                <a:spcPts val="4320"/>
              </a:lnSpc>
            </a:pPr>
            <a:r>
              <a:rPr lang="en-US" sz="3600">
                <a:solidFill>
                  <a:srgbClr val="000000"/>
                </a:solidFill>
                <a:latin typeface="Calibri (MS)"/>
                <a:ea typeface="Calibri (MS)"/>
                <a:cs typeface="Calibri (MS)"/>
                <a:sym typeface="Calibri (MS)"/>
              </a:rPr>
              <a:t>We Analyze the product and production efficiency to ensure competitive pricing.</a:t>
            </a:r>
          </a:p>
        </p:txBody>
      </p:sp>
      <p:sp>
        <p:nvSpPr>
          <p:cNvPr name="TextBox 11" id="11"/>
          <p:cNvSpPr txBox="true"/>
          <p:nvPr/>
        </p:nvSpPr>
        <p:spPr>
          <a:xfrm rot="0">
            <a:off x="10216267" y="6826291"/>
            <a:ext cx="6544742" cy="493909"/>
          </a:xfrm>
          <a:prstGeom prst="rect">
            <a:avLst/>
          </a:prstGeom>
        </p:spPr>
        <p:txBody>
          <a:bodyPr anchor="t" rtlCol="false" tIns="0" lIns="0" bIns="0" rIns="0">
            <a:spAutoFit/>
          </a:bodyPr>
          <a:lstStyle/>
          <a:p>
            <a:pPr algn="l">
              <a:lnSpc>
                <a:spcPts val="4000"/>
              </a:lnSpc>
            </a:pPr>
            <a:r>
              <a:rPr lang="en-US" sz="3600" b="true">
                <a:solidFill>
                  <a:srgbClr val="000000"/>
                </a:solidFill>
                <a:latin typeface="Public Sans 1 Bold"/>
                <a:ea typeface="Public Sans 1 Bold"/>
                <a:cs typeface="Public Sans 1 Bold"/>
                <a:sym typeface="Public Sans 1 Bold"/>
              </a:rPr>
              <a:t>Price Competitiveness</a:t>
            </a:r>
          </a:p>
        </p:txBody>
      </p:sp>
      <p:sp>
        <p:nvSpPr>
          <p:cNvPr name="TextBox 12" id="12"/>
          <p:cNvSpPr txBox="true"/>
          <p:nvPr/>
        </p:nvSpPr>
        <p:spPr>
          <a:xfrm rot="0">
            <a:off x="1028700" y="1890493"/>
            <a:ext cx="9266758" cy="833199"/>
          </a:xfrm>
          <a:prstGeom prst="rect">
            <a:avLst/>
          </a:prstGeom>
        </p:spPr>
        <p:txBody>
          <a:bodyPr anchor="t" rtlCol="false" tIns="0" lIns="0" bIns="0" rIns="0">
            <a:spAutoFit/>
          </a:bodyPr>
          <a:lstStyle/>
          <a:p>
            <a:pPr algn="l">
              <a:lnSpc>
                <a:spcPts val="6400"/>
              </a:lnSpc>
            </a:pPr>
            <a:r>
              <a:rPr lang="en-US" sz="4800">
                <a:solidFill>
                  <a:srgbClr val="000000"/>
                </a:solidFill>
                <a:latin typeface="Public Sans 1"/>
                <a:ea typeface="Public Sans 1"/>
                <a:cs typeface="Public Sans 1"/>
                <a:sym typeface="Public Sans 1"/>
              </a:rPr>
              <a:t>Our Strength Analysis</a:t>
            </a:r>
          </a:p>
        </p:txBody>
      </p:sp>
      <p:sp>
        <p:nvSpPr>
          <p:cNvPr name="TextBox 13" id="13"/>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4" id="14"/>
          <p:cNvGrpSpPr/>
          <p:nvPr/>
        </p:nvGrpSpPr>
        <p:grpSpPr>
          <a:xfrm rot="0">
            <a:off x="87116" y="293380"/>
            <a:ext cx="1284484" cy="963920"/>
            <a:chOff x="0" y="0"/>
            <a:chExt cx="1712646" cy="1285227"/>
          </a:xfrm>
        </p:grpSpPr>
        <p:sp>
          <p:nvSpPr>
            <p:cNvPr name="Freeform 15" id="15"/>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4"/>
              <a:stretch>
                <a:fillRect l="0" t="-129" r="-2" b="-128"/>
              </a:stretch>
            </a:blipFill>
          </p:spPr>
        </p:sp>
      </p:grpSp>
      <p:sp>
        <p:nvSpPr>
          <p:cNvPr name="TextBox 16" id="16"/>
          <p:cNvSpPr txBox="true"/>
          <p:nvPr/>
        </p:nvSpPr>
        <p:spPr>
          <a:xfrm rot="0">
            <a:off x="1028700" y="6426184"/>
            <a:ext cx="6906349" cy="1167517"/>
          </a:xfrm>
          <a:prstGeom prst="rect">
            <a:avLst/>
          </a:prstGeom>
        </p:spPr>
        <p:txBody>
          <a:bodyPr anchor="t" rtlCol="false" tIns="0" lIns="0" bIns="0" rIns="0">
            <a:spAutoFit/>
          </a:bodyPr>
          <a:lstStyle/>
          <a:p>
            <a:pPr algn="l">
              <a:lnSpc>
                <a:spcPts val="3119"/>
              </a:lnSpc>
            </a:pPr>
            <a:r>
              <a:rPr lang="en-US" sz="3600">
                <a:solidFill>
                  <a:srgbClr val="000000"/>
                </a:solidFill>
                <a:latin typeface="Calibri (MS)"/>
                <a:ea typeface="Calibri (MS)"/>
                <a:cs typeface="Calibri (MS)"/>
                <a:sym typeface="Calibri (MS)"/>
              </a:rPr>
              <a:t>Full-service logistics from transportation to distribution for smooth delivery.</a:t>
            </a:r>
          </a:p>
        </p:txBody>
      </p:sp>
      <p:sp>
        <p:nvSpPr>
          <p:cNvPr name="TextBox 17" id="17"/>
          <p:cNvSpPr txBox="true"/>
          <p:nvPr/>
        </p:nvSpPr>
        <p:spPr>
          <a:xfrm rot="0">
            <a:off x="1028700" y="5724649"/>
            <a:ext cx="8220475" cy="493909"/>
          </a:xfrm>
          <a:prstGeom prst="rect">
            <a:avLst/>
          </a:prstGeom>
        </p:spPr>
        <p:txBody>
          <a:bodyPr anchor="t" rtlCol="false" tIns="0" lIns="0" bIns="0" rIns="0">
            <a:spAutoFit/>
          </a:bodyPr>
          <a:lstStyle/>
          <a:p>
            <a:pPr algn="l">
              <a:lnSpc>
                <a:spcPts val="4000"/>
              </a:lnSpc>
            </a:pPr>
            <a:r>
              <a:rPr lang="en-US" sz="3600" b="true">
                <a:solidFill>
                  <a:srgbClr val="000000"/>
                </a:solidFill>
                <a:latin typeface="Public Sans 1 Bold"/>
                <a:ea typeface="Public Sans 1 Bold"/>
                <a:cs typeface="Public Sans 1 Bold"/>
                <a:sym typeface="Public Sans 1 Bold"/>
              </a:rPr>
              <a:t>Comprehensive Logistics Support</a:t>
            </a:r>
          </a:p>
        </p:txBody>
      </p:sp>
      <p:sp>
        <p:nvSpPr>
          <p:cNvPr name="TextBox 18" id="18"/>
          <p:cNvSpPr txBox="true"/>
          <p:nvPr/>
        </p:nvSpPr>
        <p:spPr>
          <a:xfrm rot="0">
            <a:off x="1028700" y="8566671"/>
            <a:ext cx="6204509" cy="1181043"/>
          </a:xfrm>
          <a:prstGeom prst="rect">
            <a:avLst/>
          </a:prstGeom>
        </p:spPr>
        <p:txBody>
          <a:bodyPr anchor="t" rtlCol="false" tIns="0" lIns="0" bIns="0" rIns="0">
            <a:spAutoFit/>
          </a:bodyPr>
          <a:lstStyle/>
          <a:p>
            <a:pPr algn="l">
              <a:lnSpc>
                <a:spcPts val="3119"/>
              </a:lnSpc>
            </a:pPr>
            <a:r>
              <a:rPr lang="en-US" sz="3600">
                <a:solidFill>
                  <a:srgbClr val="000000"/>
                </a:solidFill>
                <a:latin typeface="Calibri (MS)"/>
                <a:ea typeface="Calibri (MS)"/>
                <a:cs typeface="Calibri (MS)"/>
                <a:sym typeface="Calibri (MS)"/>
              </a:rPr>
              <a:t>Skilled professionals with deep industry knowledge to meet your specific needs.</a:t>
            </a:r>
          </a:p>
        </p:txBody>
      </p:sp>
      <p:sp>
        <p:nvSpPr>
          <p:cNvPr name="TextBox 19" id="19"/>
          <p:cNvSpPr txBox="true"/>
          <p:nvPr/>
        </p:nvSpPr>
        <p:spPr>
          <a:xfrm rot="0">
            <a:off x="1028700" y="7865126"/>
            <a:ext cx="6743700" cy="493909"/>
          </a:xfrm>
          <a:prstGeom prst="rect">
            <a:avLst/>
          </a:prstGeom>
        </p:spPr>
        <p:txBody>
          <a:bodyPr anchor="t" rtlCol="false" tIns="0" lIns="0" bIns="0" rIns="0">
            <a:spAutoFit/>
          </a:bodyPr>
          <a:lstStyle/>
          <a:p>
            <a:pPr algn="l">
              <a:lnSpc>
                <a:spcPts val="4000"/>
              </a:lnSpc>
            </a:pPr>
            <a:r>
              <a:rPr lang="en-US" sz="3600" b="true">
                <a:solidFill>
                  <a:srgbClr val="000000"/>
                </a:solidFill>
                <a:latin typeface="Public Sans 1 Bold"/>
                <a:ea typeface="Public Sans 1 Bold"/>
                <a:cs typeface="Public Sans 1 Bold"/>
                <a:sym typeface="Public Sans 1 Bold"/>
              </a:rPr>
              <a:t>Employee Engagement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365265" y="1279827"/>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sp>
        <p:nvSpPr>
          <p:cNvPr name="TextBox 4" id="4"/>
          <p:cNvSpPr txBox="true"/>
          <p:nvPr/>
        </p:nvSpPr>
        <p:spPr>
          <a:xfrm rot="0">
            <a:off x="9431112" y="1903638"/>
            <a:ext cx="7936020" cy="2232025"/>
          </a:xfrm>
          <a:prstGeom prst="rect">
            <a:avLst/>
          </a:prstGeom>
        </p:spPr>
        <p:txBody>
          <a:bodyPr anchor="t" rtlCol="false" tIns="0" lIns="0" bIns="0" rIns="0">
            <a:spAutoFit/>
          </a:bodyPr>
          <a:lstStyle/>
          <a:p>
            <a:pPr algn="l">
              <a:lnSpc>
                <a:spcPts val="8000"/>
              </a:lnSpc>
            </a:pPr>
            <a:r>
              <a:rPr lang="en-US" sz="8000">
                <a:solidFill>
                  <a:srgbClr val="000000"/>
                </a:solidFill>
                <a:latin typeface="Calibri (MS)"/>
                <a:ea typeface="Calibri (MS)"/>
                <a:cs typeface="Calibri (MS)"/>
                <a:sym typeface="Calibri (MS)"/>
              </a:rPr>
              <a:t>Our Product &amp; Service Portfolio</a:t>
            </a:r>
          </a:p>
        </p:txBody>
      </p:sp>
      <p:sp>
        <p:nvSpPr>
          <p:cNvPr name="TextBox 5" id="5"/>
          <p:cNvSpPr txBox="true"/>
          <p:nvPr/>
        </p:nvSpPr>
        <p:spPr>
          <a:xfrm rot="0">
            <a:off x="9431112" y="4081691"/>
            <a:ext cx="7936020" cy="2538412"/>
          </a:xfrm>
          <a:prstGeom prst="rect">
            <a:avLst/>
          </a:prstGeom>
        </p:spPr>
        <p:txBody>
          <a:bodyPr anchor="t" rtlCol="false" tIns="0" lIns="0" bIns="0" rIns="0">
            <a:spAutoFit/>
          </a:bodyPr>
          <a:lstStyle/>
          <a:p>
            <a:pPr algn="l">
              <a:lnSpc>
                <a:spcPts val="4800"/>
              </a:lnSpc>
            </a:pPr>
            <a:r>
              <a:rPr lang="en-US" sz="4000">
                <a:solidFill>
                  <a:srgbClr val="000000"/>
                </a:solidFill>
                <a:latin typeface="Calibri (MS)"/>
                <a:ea typeface="Calibri (MS)"/>
                <a:cs typeface="Calibri (MS)"/>
                <a:sym typeface="Calibri (MS)"/>
              </a:rPr>
              <a:t>Here’s an overview of the diverse product categories we handle, tailored to meet the needs of different demographic groups.</a:t>
            </a:r>
          </a:p>
        </p:txBody>
      </p:sp>
      <p:sp>
        <p:nvSpPr>
          <p:cNvPr name="TextBox 6" id="6"/>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7" id="7"/>
          <p:cNvGrpSpPr/>
          <p:nvPr/>
        </p:nvGrpSpPr>
        <p:grpSpPr>
          <a:xfrm rot="0">
            <a:off x="87116" y="293380"/>
            <a:ext cx="1284484" cy="963920"/>
            <a:chOff x="0" y="0"/>
            <a:chExt cx="1712646" cy="1285227"/>
          </a:xfrm>
        </p:grpSpPr>
        <p:sp>
          <p:nvSpPr>
            <p:cNvPr name="Freeform 8" id="8"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4"/>
              <a:stretch>
                <a:fillRect l="0" t="-129" r="-2" b="-128"/>
              </a:stretch>
            </a:blipFill>
          </p:spPr>
        </p:sp>
      </p:grpSp>
      <p:grpSp>
        <p:nvGrpSpPr>
          <p:cNvPr name="Group 9" id="9"/>
          <p:cNvGrpSpPr/>
          <p:nvPr/>
        </p:nvGrpSpPr>
        <p:grpSpPr>
          <a:xfrm rot="0">
            <a:off x="457387" y="751582"/>
            <a:ext cx="9060695" cy="9952472"/>
            <a:chOff x="0" y="0"/>
            <a:chExt cx="12080927" cy="13269962"/>
          </a:xfrm>
        </p:grpSpPr>
        <p:pic>
          <p:nvPicPr>
            <p:cNvPr name="Picture 10" id="10"/>
            <p:cNvPicPr>
              <a:picLocks noChangeAspect="true"/>
            </p:cNvPicPr>
            <p:nvPr/>
          </p:nvPicPr>
          <p:blipFill>
            <a:blip r:embed="rId5"/>
            <a:stretch>
              <a:fillRect/>
            </a:stretch>
          </p:blipFill>
          <p:spPr>
            <a:xfrm rot="0">
              <a:off x="973465" y="1563651"/>
              <a:ext cx="10213129" cy="10213129"/>
            </a:xfrm>
            <a:prstGeom prst="rect">
              <a:avLst/>
            </a:prstGeom>
          </p:spPr>
        </p:pic>
        <p:grpSp>
          <p:nvGrpSpPr>
            <p:cNvPr name="Group 11" id="11"/>
            <p:cNvGrpSpPr/>
            <p:nvPr/>
          </p:nvGrpSpPr>
          <p:grpSpPr>
            <a:xfrm rot="0">
              <a:off x="3402460" y="4020930"/>
              <a:ext cx="5291382" cy="5291382"/>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F6F6"/>
              </a:solidFill>
            </p:spPr>
          </p:sp>
          <p:sp>
            <p:nvSpPr>
              <p:cNvPr name="TextBox 13" id="13"/>
              <p:cNvSpPr txBox="true"/>
              <p:nvPr/>
            </p:nvSpPr>
            <p:spPr>
              <a:xfrm>
                <a:off x="76200" y="47625"/>
                <a:ext cx="660400" cy="688975"/>
              </a:xfrm>
              <a:prstGeom prst="rect">
                <a:avLst/>
              </a:prstGeom>
            </p:spPr>
            <p:txBody>
              <a:bodyPr anchor="ctr" rtlCol="false" tIns="50800" lIns="50800" bIns="50800" rIns="50800"/>
              <a:lstStyle/>
              <a:p>
                <a:pPr algn="ctr">
                  <a:lnSpc>
                    <a:spcPts val="1959"/>
                  </a:lnSpc>
                  <a:spcBef>
                    <a:spcPct val="0"/>
                  </a:spcBef>
                </a:pPr>
              </a:p>
            </p:txBody>
          </p:sp>
        </p:grpSp>
        <p:sp>
          <p:nvSpPr>
            <p:cNvPr name="TextBox 14" id="14"/>
            <p:cNvSpPr txBox="true"/>
            <p:nvPr/>
          </p:nvSpPr>
          <p:spPr>
            <a:xfrm rot="0">
              <a:off x="9023869" y="6239057"/>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2</a:t>
              </a:r>
            </a:p>
          </p:txBody>
        </p:sp>
        <p:sp>
          <p:nvSpPr>
            <p:cNvPr name="TextBox 15" id="15"/>
            <p:cNvSpPr txBox="true"/>
            <p:nvPr/>
          </p:nvSpPr>
          <p:spPr>
            <a:xfrm rot="0">
              <a:off x="2161503" y="6239057"/>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5</a:t>
              </a:r>
            </a:p>
          </p:txBody>
        </p:sp>
        <p:sp>
          <p:nvSpPr>
            <p:cNvPr name="Freeform 16" id="16"/>
            <p:cNvSpPr/>
            <p:nvPr/>
          </p:nvSpPr>
          <p:spPr>
            <a:xfrm flipH="false" flipV="false" rot="-2576441">
              <a:off x="4411014" y="9333294"/>
              <a:ext cx="3262477" cy="3262477"/>
            </a:xfrm>
            <a:custGeom>
              <a:avLst/>
              <a:gdLst/>
              <a:ahLst/>
              <a:cxnLst/>
              <a:rect r="r" b="b" t="t" l="l"/>
              <a:pathLst>
                <a:path h="3262477" w="3262477">
                  <a:moveTo>
                    <a:pt x="0" y="0"/>
                  </a:moveTo>
                  <a:lnTo>
                    <a:pt x="3262476" y="0"/>
                  </a:lnTo>
                  <a:lnTo>
                    <a:pt x="3262476" y="3262477"/>
                  </a:lnTo>
                  <a:lnTo>
                    <a:pt x="0" y="32624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2576441">
              <a:off x="4620897" y="9501598"/>
              <a:ext cx="2845597" cy="2845597"/>
            </a:xfrm>
            <a:custGeom>
              <a:avLst/>
              <a:gdLst/>
              <a:ahLst/>
              <a:cxnLst/>
              <a:rect r="r" b="b" t="t" l="l"/>
              <a:pathLst>
                <a:path h="2845597" w="2845597">
                  <a:moveTo>
                    <a:pt x="0" y="0"/>
                  </a:moveTo>
                  <a:lnTo>
                    <a:pt x="2845597" y="0"/>
                  </a:lnTo>
                  <a:lnTo>
                    <a:pt x="2845597" y="2845597"/>
                  </a:lnTo>
                  <a:lnTo>
                    <a:pt x="0" y="28455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6608741">
              <a:off x="8267059" y="7011170"/>
              <a:ext cx="3340768" cy="3340768"/>
            </a:xfrm>
            <a:custGeom>
              <a:avLst/>
              <a:gdLst/>
              <a:ahLst/>
              <a:cxnLst/>
              <a:rect r="r" b="b" t="t" l="l"/>
              <a:pathLst>
                <a:path h="3340768" w="3340768">
                  <a:moveTo>
                    <a:pt x="0" y="0"/>
                  </a:moveTo>
                  <a:lnTo>
                    <a:pt x="3340768" y="0"/>
                  </a:lnTo>
                  <a:lnTo>
                    <a:pt x="3340768" y="3340767"/>
                  </a:lnTo>
                  <a:lnTo>
                    <a:pt x="0" y="33407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6603497">
              <a:off x="8445780" y="7193221"/>
              <a:ext cx="2972513" cy="2972513"/>
            </a:xfrm>
            <a:custGeom>
              <a:avLst/>
              <a:gdLst/>
              <a:ahLst/>
              <a:cxnLst/>
              <a:rect r="r" b="b" t="t" l="l"/>
              <a:pathLst>
                <a:path h="2972513" w="2972513">
                  <a:moveTo>
                    <a:pt x="0" y="0"/>
                  </a:moveTo>
                  <a:lnTo>
                    <a:pt x="2972513" y="0"/>
                  </a:lnTo>
                  <a:lnTo>
                    <a:pt x="2972513" y="2972513"/>
                  </a:lnTo>
                  <a:lnTo>
                    <a:pt x="0" y="29725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8025609">
              <a:off x="4394116" y="683106"/>
              <a:ext cx="3300965" cy="3300965"/>
            </a:xfrm>
            <a:custGeom>
              <a:avLst/>
              <a:gdLst/>
              <a:ahLst/>
              <a:cxnLst/>
              <a:rect r="r" b="b" t="t" l="l"/>
              <a:pathLst>
                <a:path h="3300965" w="3300965">
                  <a:moveTo>
                    <a:pt x="0" y="0"/>
                  </a:moveTo>
                  <a:lnTo>
                    <a:pt x="3300965" y="0"/>
                  </a:lnTo>
                  <a:lnTo>
                    <a:pt x="3300965" y="3300964"/>
                  </a:lnTo>
                  <a:lnTo>
                    <a:pt x="0" y="33009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8025609">
              <a:off x="4593792" y="909135"/>
              <a:ext cx="2902779" cy="2902779"/>
            </a:xfrm>
            <a:custGeom>
              <a:avLst/>
              <a:gdLst/>
              <a:ahLst/>
              <a:cxnLst/>
              <a:rect r="r" b="b" t="t" l="l"/>
              <a:pathLst>
                <a:path h="2902779" w="2902779">
                  <a:moveTo>
                    <a:pt x="0" y="0"/>
                  </a:moveTo>
                  <a:lnTo>
                    <a:pt x="2902779" y="0"/>
                  </a:lnTo>
                  <a:lnTo>
                    <a:pt x="2902779" y="2902779"/>
                  </a:lnTo>
                  <a:lnTo>
                    <a:pt x="0" y="29027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9589580">
              <a:off x="8176944" y="2912018"/>
              <a:ext cx="3310475" cy="3310475"/>
            </a:xfrm>
            <a:custGeom>
              <a:avLst/>
              <a:gdLst/>
              <a:ahLst/>
              <a:cxnLst/>
              <a:rect r="r" b="b" t="t" l="l"/>
              <a:pathLst>
                <a:path h="3310475" w="3310475">
                  <a:moveTo>
                    <a:pt x="0" y="0"/>
                  </a:moveTo>
                  <a:lnTo>
                    <a:pt x="3310475" y="0"/>
                  </a:lnTo>
                  <a:lnTo>
                    <a:pt x="3310475" y="3310474"/>
                  </a:lnTo>
                  <a:lnTo>
                    <a:pt x="0" y="33104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9578239">
              <a:off x="8350210" y="3121635"/>
              <a:ext cx="2926963" cy="2926963"/>
            </a:xfrm>
            <a:custGeom>
              <a:avLst/>
              <a:gdLst/>
              <a:ahLst/>
              <a:cxnLst/>
              <a:rect r="r" b="b" t="t" l="l"/>
              <a:pathLst>
                <a:path h="2926963" w="2926963">
                  <a:moveTo>
                    <a:pt x="0" y="0"/>
                  </a:moveTo>
                  <a:lnTo>
                    <a:pt x="2926963" y="0"/>
                  </a:lnTo>
                  <a:lnTo>
                    <a:pt x="2926963" y="2926963"/>
                  </a:lnTo>
                  <a:lnTo>
                    <a:pt x="0" y="292696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4" id="24"/>
            <p:cNvSpPr/>
            <p:nvPr/>
          </p:nvSpPr>
          <p:spPr>
            <a:xfrm flipH="false" flipV="false" rot="4187160">
              <a:off x="482571" y="2879687"/>
              <a:ext cx="3399156" cy="3399156"/>
            </a:xfrm>
            <a:custGeom>
              <a:avLst/>
              <a:gdLst/>
              <a:ahLst/>
              <a:cxnLst/>
              <a:rect r="r" b="b" t="t" l="l"/>
              <a:pathLst>
                <a:path h="3399156" w="3399156">
                  <a:moveTo>
                    <a:pt x="0" y="0"/>
                  </a:moveTo>
                  <a:lnTo>
                    <a:pt x="3399157" y="0"/>
                  </a:lnTo>
                  <a:lnTo>
                    <a:pt x="3399157" y="3399156"/>
                  </a:lnTo>
                  <a:lnTo>
                    <a:pt x="0" y="33991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1196960">
              <a:off x="470379" y="6956777"/>
              <a:ext cx="3345701" cy="3345701"/>
            </a:xfrm>
            <a:custGeom>
              <a:avLst/>
              <a:gdLst/>
              <a:ahLst/>
              <a:cxnLst/>
              <a:rect r="r" b="b" t="t" l="l"/>
              <a:pathLst>
                <a:path h="3345701" w="3345701">
                  <a:moveTo>
                    <a:pt x="0" y="0"/>
                  </a:moveTo>
                  <a:lnTo>
                    <a:pt x="3345701" y="0"/>
                  </a:lnTo>
                  <a:lnTo>
                    <a:pt x="3345701" y="3345701"/>
                  </a:lnTo>
                  <a:lnTo>
                    <a:pt x="0" y="33457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1182553">
              <a:off x="694992" y="7095980"/>
              <a:ext cx="2996094" cy="2996094"/>
            </a:xfrm>
            <a:custGeom>
              <a:avLst/>
              <a:gdLst/>
              <a:ahLst/>
              <a:cxnLst/>
              <a:rect r="r" b="b" t="t" l="l"/>
              <a:pathLst>
                <a:path h="2996094" w="2996094">
                  <a:moveTo>
                    <a:pt x="0" y="0"/>
                  </a:moveTo>
                  <a:lnTo>
                    <a:pt x="2996094" y="0"/>
                  </a:lnTo>
                  <a:lnTo>
                    <a:pt x="2996094" y="2996094"/>
                  </a:lnTo>
                  <a:lnTo>
                    <a:pt x="0" y="299609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7" id="27"/>
            <p:cNvSpPr/>
            <p:nvPr/>
          </p:nvSpPr>
          <p:spPr>
            <a:xfrm flipH="false" flipV="false" rot="4206892">
              <a:off x="699360" y="3083429"/>
              <a:ext cx="3007488" cy="3007488"/>
            </a:xfrm>
            <a:custGeom>
              <a:avLst/>
              <a:gdLst/>
              <a:ahLst/>
              <a:cxnLst/>
              <a:rect r="r" b="b" t="t" l="l"/>
              <a:pathLst>
                <a:path h="3007488" w="3007488">
                  <a:moveTo>
                    <a:pt x="0" y="0"/>
                  </a:moveTo>
                  <a:lnTo>
                    <a:pt x="3007487" y="0"/>
                  </a:lnTo>
                  <a:lnTo>
                    <a:pt x="3007487" y="3007488"/>
                  </a:lnTo>
                  <a:lnTo>
                    <a:pt x="0" y="300748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pic>
          <p:nvPicPr>
            <p:cNvPr name="Picture 28" id="28"/>
            <p:cNvPicPr>
              <a:picLocks noChangeAspect="true"/>
            </p:cNvPicPr>
            <p:nvPr/>
          </p:nvPicPr>
          <p:blipFill>
            <a:blip r:embed="rId20"/>
            <a:stretch>
              <a:fillRect/>
            </a:stretch>
          </p:blipFill>
          <p:spPr>
            <a:xfrm rot="5400000">
              <a:off x="3328201" y="3950266"/>
              <a:ext cx="5424017" cy="5424017"/>
            </a:xfrm>
            <a:prstGeom prst="rect">
              <a:avLst/>
            </a:prstGeom>
          </p:spPr>
        </p:pic>
        <p:sp>
          <p:nvSpPr>
            <p:cNvPr name="AutoShape 29" id="29"/>
            <p:cNvSpPr/>
            <p:nvPr/>
          </p:nvSpPr>
          <p:spPr>
            <a:xfrm>
              <a:off x="4913646" y="4714826"/>
              <a:ext cx="604265" cy="1046618"/>
            </a:xfrm>
            <a:prstGeom prst="line">
              <a:avLst/>
            </a:prstGeom>
            <a:ln cap="rnd" w="127066">
              <a:solidFill>
                <a:srgbClr val="EDF6F6"/>
              </a:solidFill>
              <a:prstDash val="sysDot"/>
              <a:headEnd type="none" len="sm" w="sm"/>
              <a:tailEnd type="none" len="sm" w="sm"/>
            </a:ln>
          </p:spPr>
        </p:sp>
        <p:sp>
          <p:nvSpPr>
            <p:cNvPr name="AutoShape 30" id="30"/>
            <p:cNvSpPr/>
            <p:nvPr/>
          </p:nvSpPr>
          <p:spPr>
            <a:xfrm>
              <a:off x="6594644" y="7637199"/>
              <a:ext cx="604265" cy="1046618"/>
            </a:xfrm>
            <a:prstGeom prst="line">
              <a:avLst/>
            </a:prstGeom>
            <a:ln cap="rnd" w="127066">
              <a:solidFill>
                <a:srgbClr val="EDF6F6"/>
              </a:solidFill>
              <a:prstDash val="sysDot"/>
              <a:headEnd type="none" len="sm" w="sm"/>
              <a:tailEnd type="none" len="sm" w="sm"/>
            </a:ln>
          </p:spPr>
        </p:sp>
        <p:sp>
          <p:nvSpPr>
            <p:cNvPr name="AutoShape 31" id="31"/>
            <p:cNvSpPr/>
            <p:nvPr/>
          </p:nvSpPr>
          <p:spPr>
            <a:xfrm flipH="true">
              <a:off x="6578505" y="4698096"/>
              <a:ext cx="588158" cy="1055754"/>
            </a:xfrm>
            <a:prstGeom prst="line">
              <a:avLst/>
            </a:prstGeom>
            <a:ln cap="rnd" w="127066">
              <a:solidFill>
                <a:srgbClr val="EDF6F6"/>
              </a:solidFill>
              <a:prstDash val="sysDot"/>
              <a:headEnd type="none" len="sm" w="sm"/>
              <a:tailEnd type="none" len="sm" w="sm"/>
            </a:ln>
          </p:spPr>
        </p:sp>
        <p:sp>
          <p:nvSpPr>
            <p:cNvPr name="AutoShape 32" id="32"/>
            <p:cNvSpPr/>
            <p:nvPr/>
          </p:nvSpPr>
          <p:spPr>
            <a:xfrm flipH="true">
              <a:off x="4897873" y="7628910"/>
              <a:ext cx="588158" cy="1055754"/>
            </a:xfrm>
            <a:prstGeom prst="line">
              <a:avLst/>
            </a:prstGeom>
            <a:ln cap="rnd" w="127066">
              <a:solidFill>
                <a:srgbClr val="EDF6F6"/>
              </a:solidFill>
              <a:prstDash val="sysDot"/>
              <a:headEnd type="none" len="sm" w="sm"/>
              <a:tailEnd type="none" len="sm" w="sm"/>
            </a:ln>
          </p:spPr>
        </p:sp>
        <p:sp>
          <p:nvSpPr>
            <p:cNvPr name="AutoShape 33" id="33"/>
            <p:cNvSpPr/>
            <p:nvPr/>
          </p:nvSpPr>
          <p:spPr>
            <a:xfrm flipH="true">
              <a:off x="3708728" y="6662156"/>
              <a:ext cx="1208530" cy="0"/>
            </a:xfrm>
            <a:prstGeom prst="line">
              <a:avLst/>
            </a:prstGeom>
            <a:ln cap="rnd" w="127066">
              <a:solidFill>
                <a:srgbClr val="EDF6F6"/>
              </a:solidFill>
              <a:prstDash val="sysDot"/>
              <a:headEnd type="none" len="sm" w="sm"/>
              <a:tailEnd type="none" len="sm" w="sm"/>
            </a:ln>
          </p:spPr>
        </p:sp>
        <p:sp>
          <p:nvSpPr>
            <p:cNvPr name="AutoShape 34" id="34"/>
            <p:cNvSpPr/>
            <p:nvPr/>
          </p:nvSpPr>
          <p:spPr>
            <a:xfrm flipH="true">
              <a:off x="7099627" y="6662156"/>
              <a:ext cx="1208530" cy="0"/>
            </a:xfrm>
            <a:prstGeom prst="line">
              <a:avLst/>
            </a:prstGeom>
            <a:ln cap="rnd" w="127066">
              <a:solidFill>
                <a:srgbClr val="EDF6F6"/>
              </a:solidFill>
              <a:prstDash val="sysDot"/>
              <a:headEnd type="none" len="sm" w="sm"/>
              <a:tailEnd type="none" len="sm" w="sm"/>
            </a:ln>
          </p:spPr>
        </p:sp>
        <p:sp>
          <p:nvSpPr>
            <p:cNvPr name="Freeform 35" id="35"/>
            <p:cNvSpPr/>
            <p:nvPr/>
          </p:nvSpPr>
          <p:spPr>
            <a:xfrm flipH="false" flipV="false" rot="0">
              <a:off x="5690321" y="1109574"/>
              <a:ext cx="779416" cy="1611195"/>
            </a:xfrm>
            <a:custGeom>
              <a:avLst/>
              <a:gdLst/>
              <a:ahLst/>
              <a:cxnLst/>
              <a:rect r="r" b="b" t="t" l="l"/>
              <a:pathLst>
                <a:path h="1611195" w="779416">
                  <a:moveTo>
                    <a:pt x="0" y="0"/>
                  </a:moveTo>
                  <a:lnTo>
                    <a:pt x="779416" y="0"/>
                  </a:lnTo>
                  <a:lnTo>
                    <a:pt x="779416" y="1611195"/>
                  </a:lnTo>
                  <a:lnTo>
                    <a:pt x="0" y="161119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6" id="36"/>
            <p:cNvSpPr/>
            <p:nvPr/>
          </p:nvSpPr>
          <p:spPr>
            <a:xfrm flipH="false" flipV="false" rot="0">
              <a:off x="8927241" y="3213003"/>
              <a:ext cx="1699050" cy="1665069"/>
            </a:xfrm>
            <a:custGeom>
              <a:avLst/>
              <a:gdLst/>
              <a:ahLst/>
              <a:cxnLst/>
              <a:rect r="r" b="b" t="t" l="l"/>
              <a:pathLst>
                <a:path h="1665069" w="1699050">
                  <a:moveTo>
                    <a:pt x="0" y="0"/>
                  </a:moveTo>
                  <a:lnTo>
                    <a:pt x="1699051" y="0"/>
                  </a:lnTo>
                  <a:lnTo>
                    <a:pt x="1699051" y="1665069"/>
                  </a:lnTo>
                  <a:lnTo>
                    <a:pt x="0" y="166506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7" id="37"/>
            <p:cNvSpPr/>
            <p:nvPr/>
          </p:nvSpPr>
          <p:spPr>
            <a:xfrm flipH="false" flipV="false" rot="0">
              <a:off x="8892232" y="7414585"/>
              <a:ext cx="1769068" cy="1691671"/>
            </a:xfrm>
            <a:custGeom>
              <a:avLst/>
              <a:gdLst/>
              <a:ahLst/>
              <a:cxnLst/>
              <a:rect r="r" b="b" t="t" l="l"/>
              <a:pathLst>
                <a:path h="1691671" w="1769068">
                  <a:moveTo>
                    <a:pt x="0" y="0"/>
                  </a:moveTo>
                  <a:lnTo>
                    <a:pt x="1769069" y="0"/>
                  </a:lnTo>
                  <a:lnTo>
                    <a:pt x="1769069" y="1691671"/>
                  </a:lnTo>
                  <a:lnTo>
                    <a:pt x="0" y="169167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8" id="38"/>
            <p:cNvSpPr/>
            <p:nvPr/>
          </p:nvSpPr>
          <p:spPr>
            <a:xfrm flipH="false" flipV="false" rot="0">
              <a:off x="5701824" y="9312312"/>
              <a:ext cx="776880" cy="1780813"/>
            </a:xfrm>
            <a:custGeom>
              <a:avLst/>
              <a:gdLst/>
              <a:ahLst/>
              <a:cxnLst/>
              <a:rect r="r" b="b" t="t" l="l"/>
              <a:pathLst>
                <a:path h="1780813" w="776880">
                  <a:moveTo>
                    <a:pt x="0" y="0"/>
                  </a:moveTo>
                  <a:lnTo>
                    <a:pt x="776880" y="0"/>
                  </a:lnTo>
                  <a:lnTo>
                    <a:pt x="776880" y="1780812"/>
                  </a:lnTo>
                  <a:lnTo>
                    <a:pt x="0" y="178081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39" id="39"/>
            <p:cNvSpPr/>
            <p:nvPr/>
          </p:nvSpPr>
          <p:spPr>
            <a:xfrm flipH="false" flipV="false" rot="0">
              <a:off x="1295197" y="3147575"/>
              <a:ext cx="1795682" cy="1506129"/>
            </a:xfrm>
            <a:custGeom>
              <a:avLst/>
              <a:gdLst/>
              <a:ahLst/>
              <a:cxnLst/>
              <a:rect r="r" b="b" t="t" l="l"/>
              <a:pathLst>
                <a:path h="1506129" w="1795682">
                  <a:moveTo>
                    <a:pt x="0" y="0"/>
                  </a:moveTo>
                  <a:lnTo>
                    <a:pt x="1795683" y="0"/>
                  </a:lnTo>
                  <a:lnTo>
                    <a:pt x="1795683" y="1506128"/>
                  </a:lnTo>
                  <a:lnTo>
                    <a:pt x="0" y="1506128"/>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40" id="40"/>
            <p:cNvSpPr/>
            <p:nvPr/>
          </p:nvSpPr>
          <p:spPr>
            <a:xfrm flipH="false" flipV="false" rot="0">
              <a:off x="1590622" y="7230130"/>
              <a:ext cx="1183055" cy="1705305"/>
            </a:xfrm>
            <a:custGeom>
              <a:avLst/>
              <a:gdLst/>
              <a:ahLst/>
              <a:cxnLst/>
              <a:rect r="r" b="b" t="t" l="l"/>
              <a:pathLst>
                <a:path h="1705305" w="1183055">
                  <a:moveTo>
                    <a:pt x="0" y="0"/>
                  </a:moveTo>
                  <a:lnTo>
                    <a:pt x="1183055" y="0"/>
                  </a:lnTo>
                  <a:lnTo>
                    <a:pt x="1183055" y="1705305"/>
                  </a:lnTo>
                  <a:lnTo>
                    <a:pt x="0" y="170530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TextBox 41" id="41"/>
            <p:cNvSpPr txBox="true"/>
            <p:nvPr/>
          </p:nvSpPr>
          <p:spPr>
            <a:xfrm rot="0">
              <a:off x="8378186" y="4880502"/>
              <a:ext cx="2654588" cy="910609"/>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Seasonal Clothing</a:t>
              </a:r>
            </a:p>
          </p:txBody>
        </p:sp>
        <p:sp>
          <p:nvSpPr>
            <p:cNvPr name="TextBox 42" id="42"/>
            <p:cNvSpPr txBox="true"/>
            <p:nvPr/>
          </p:nvSpPr>
          <p:spPr>
            <a:xfrm rot="0">
              <a:off x="857515" y="4564787"/>
              <a:ext cx="2751603" cy="1371222"/>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Custom and Promotional Apparel</a:t>
              </a:r>
            </a:p>
          </p:txBody>
        </p:sp>
        <p:sp>
          <p:nvSpPr>
            <p:cNvPr name="TextBox 43" id="43"/>
            <p:cNvSpPr txBox="true"/>
            <p:nvPr/>
          </p:nvSpPr>
          <p:spPr>
            <a:xfrm rot="0">
              <a:off x="4767353" y="11099507"/>
              <a:ext cx="2654588" cy="910609"/>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 Women’s </a:t>
              </a:r>
            </a:p>
            <a:p>
              <a:pPr algn="ctr">
                <a:lnSpc>
                  <a:spcPts val="2801"/>
                </a:lnSpc>
              </a:pPr>
              <a:r>
                <a:rPr lang="en-US" sz="2001" b="true">
                  <a:solidFill>
                    <a:srgbClr val="000000"/>
                  </a:solidFill>
                  <a:latin typeface="Public Sans 2 Bold"/>
                  <a:ea typeface="Public Sans 2 Bold"/>
                  <a:cs typeface="Public Sans 2 Bold"/>
                  <a:sym typeface="Public Sans 2 Bold"/>
                </a:rPr>
                <a:t>Apperals</a:t>
              </a:r>
            </a:p>
          </p:txBody>
        </p:sp>
        <p:sp>
          <p:nvSpPr>
            <p:cNvPr name="TextBox 44" id="44"/>
            <p:cNvSpPr txBox="true"/>
            <p:nvPr/>
          </p:nvSpPr>
          <p:spPr>
            <a:xfrm rot="0">
              <a:off x="7376924" y="9299644"/>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3</a:t>
              </a:r>
            </a:p>
          </p:txBody>
        </p:sp>
        <p:sp>
          <p:nvSpPr>
            <p:cNvPr name="TextBox 45" id="45"/>
            <p:cNvSpPr txBox="true"/>
            <p:nvPr/>
          </p:nvSpPr>
          <p:spPr>
            <a:xfrm rot="0">
              <a:off x="3789623" y="9299644"/>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4</a:t>
              </a:r>
            </a:p>
          </p:txBody>
        </p:sp>
        <p:sp>
          <p:nvSpPr>
            <p:cNvPr name="TextBox 46" id="46"/>
            <p:cNvSpPr txBox="true"/>
            <p:nvPr/>
          </p:nvSpPr>
          <p:spPr>
            <a:xfrm rot="0">
              <a:off x="8940019" y="9122272"/>
              <a:ext cx="1984035" cy="449995"/>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Kid</a:t>
              </a:r>
              <a:r>
                <a:rPr lang="en-US" sz="2001" b="true">
                  <a:solidFill>
                    <a:srgbClr val="000000"/>
                  </a:solidFill>
                  <a:latin typeface="Public Sans 2 Bold"/>
                  <a:ea typeface="Public Sans 2 Bold"/>
                  <a:cs typeface="Public Sans 2 Bold"/>
                  <a:sym typeface="Public Sans 2 Bold"/>
                </a:rPr>
                <a:t>swear</a:t>
              </a:r>
            </a:p>
          </p:txBody>
        </p:sp>
        <p:sp>
          <p:nvSpPr>
            <p:cNvPr name="TextBox 47" id="47"/>
            <p:cNvSpPr txBox="true"/>
            <p:nvPr/>
          </p:nvSpPr>
          <p:spPr>
            <a:xfrm rot="0">
              <a:off x="4767353" y="2729124"/>
              <a:ext cx="2654588" cy="910609"/>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Men’s</a:t>
              </a:r>
            </a:p>
            <a:p>
              <a:pPr algn="ctr">
                <a:lnSpc>
                  <a:spcPts val="2801"/>
                </a:lnSpc>
              </a:pPr>
              <a:r>
                <a:rPr lang="en-US" sz="2001" b="true">
                  <a:solidFill>
                    <a:srgbClr val="000000"/>
                  </a:solidFill>
                  <a:latin typeface="Public Sans 2 Bold"/>
                  <a:ea typeface="Public Sans 2 Bold"/>
                  <a:cs typeface="Public Sans 2 Bold"/>
                  <a:sym typeface="Public Sans 2 Bold"/>
                </a:rPr>
                <a:t>Apperals</a:t>
              </a:r>
            </a:p>
          </p:txBody>
        </p:sp>
        <p:sp>
          <p:nvSpPr>
            <p:cNvPr name="TextBox 48" id="48"/>
            <p:cNvSpPr txBox="true"/>
            <p:nvPr/>
          </p:nvSpPr>
          <p:spPr>
            <a:xfrm rot="0">
              <a:off x="7315491" y="3347520"/>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1</a:t>
              </a:r>
            </a:p>
          </p:txBody>
        </p:sp>
        <p:sp>
          <p:nvSpPr>
            <p:cNvPr name="TextBox 49" id="49"/>
            <p:cNvSpPr txBox="true"/>
            <p:nvPr/>
          </p:nvSpPr>
          <p:spPr>
            <a:xfrm rot="0">
              <a:off x="3858632" y="3347520"/>
              <a:ext cx="908721" cy="673409"/>
            </a:xfrm>
            <a:prstGeom prst="rect">
              <a:avLst/>
            </a:prstGeom>
          </p:spPr>
          <p:txBody>
            <a:bodyPr anchor="t" rtlCol="false" tIns="0" lIns="0" bIns="0" rIns="0">
              <a:spAutoFit/>
            </a:bodyPr>
            <a:lstStyle/>
            <a:p>
              <a:pPr algn="ctr">
                <a:lnSpc>
                  <a:spcPts val="4202"/>
                </a:lnSpc>
              </a:pPr>
              <a:r>
                <a:rPr lang="en-US" sz="3001" b="true">
                  <a:solidFill>
                    <a:srgbClr val="404040"/>
                  </a:solidFill>
                  <a:latin typeface="Public Sans 2 Heavy"/>
                  <a:ea typeface="Public Sans 2 Heavy"/>
                  <a:cs typeface="Public Sans 2 Heavy"/>
                  <a:sym typeface="Public Sans 2 Heavy"/>
                </a:rPr>
                <a:t>6</a:t>
              </a:r>
            </a:p>
          </p:txBody>
        </p:sp>
        <p:sp>
          <p:nvSpPr>
            <p:cNvPr name="TextBox 50" id="50"/>
            <p:cNvSpPr txBox="true"/>
            <p:nvPr/>
          </p:nvSpPr>
          <p:spPr>
            <a:xfrm rot="0">
              <a:off x="916087" y="8891965"/>
              <a:ext cx="2792641" cy="929182"/>
            </a:xfrm>
            <a:prstGeom prst="rect">
              <a:avLst/>
            </a:prstGeom>
          </p:spPr>
          <p:txBody>
            <a:bodyPr anchor="t" rtlCol="false" tIns="0" lIns="0" bIns="0" rIns="0">
              <a:spAutoFit/>
            </a:bodyPr>
            <a:lstStyle/>
            <a:p>
              <a:pPr algn="ctr">
                <a:lnSpc>
                  <a:spcPts val="2801"/>
                </a:lnSpc>
              </a:pPr>
              <a:r>
                <a:rPr lang="en-US" sz="2001" b="true">
                  <a:solidFill>
                    <a:srgbClr val="000000"/>
                  </a:solidFill>
                  <a:latin typeface="Public Sans 2 Bold"/>
                  <a:ea typeface="Public Sans 2 Bold"/>
                  <a:cs typeface="Public Sans 2 Bold"/>
                  <a:sym typeface="Public Sans 2 Bold"/>
                </a:rPr>
                <a:t>Underwear</a:t>
              </a:r>
            </a:p>
            <a:p>
              <a:pPr algn="ctr">
                <a:lnSpc>
                  <a:spcPts val="2801"/>
                </a:lnSpc>
              </a:pPr>
              <a:r>
                <a:rPr lang="en-US" sz="2001" b="true">
                  <a:solidFill>
                    <a:srgbClr val="000000"/>
                  </a:solidFill>
                  <a:latin typeface="Public Sans 2 Bold"/>
                  <a:ea typeface="Public Sans 2 Bold"/>
                  <a:cs typeface="Public Sans 2 Bold"/>
                  <a:sym typeface="Public Sans 2 Bold"/>
                </a:rPr>
                <a:t> and Sleepwear</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528425" y="1669428"/>
            <a:ext cx="5502240" cy="8372446"/>
            <a:chOff x="0" y="0"/>
            <a:chExt cx="7336320" cy="11163262"/>
          </a:xfrm>
        </p:grpSpPr>
        <p:sp>
          <p:nvSpPr>
            <p:cNvPr name="Freeform 3" id="3" descr="A person standing in a city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10851" t="0" r="-10851" b="0"/>
              </a:stretch>
            </a:blipFill>
          </p:spPr>
        </p:sp>
      </p:grpSp>
      <p:grpSp>
        <p:nvGrpSpPr>
          <p:cNvPr name="Group 4" id="4"/>
          <p:cNvGrpSpPr/>
          <p:nvPr/>
        </p:nvGrpSpPr>
        <p:grpSpPr>
          <a:xfrm rot="0">
            <a:off x="12125916" y="1669428"/>
            <a:ext cx="5502240" cy="4138603"/>
            <a:chOff x="0" y="0"/>
            <a:chExt cx="7336320" cy="5518137"/>
          </a:xfrm>
        </p:grpSpPr>
        <p:sp>
          <p:nvSpPr>
            <p:cNvPr name="Freeform 5" id="5"/>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3"/>
              <a:stretch>
                <a:fillRect l="0" t="-16475" r="-1" b="-16474"/>
              </a:stretch>
            </a:blipFill>
          </p:spPr>
        </p:sp>
      </p:grpSp>
      <p:grpSp>
        <p:nvGrpSpPr>
          <p:cNvPr name="Group 6" id="6"/>
          <p:cNvGrpSpPr/>
          <p:nvPr/>
        </p:nvGrpSpPr>
        <p:grpSpPr>
          <a:xfrm rot="0">
            <a:off x="12125916" y="5903281"/>
            <a:ext cx="5502240" cy="4138603"/>
            <a:chOff x="0" y="0"/>
            <a:chExt cx="7336320" cy="5518137"/>
          </a:xfrm>
        </p:grpSpPr>
        <p:sp>
          <p:nvSpPr>
            <p:cNvPr name="Freeform 7" id="7" descr="A group of shirts on swingers  Description automatically generated"/>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4"/>
              <a:stretch>
                <a:fillRect l="-6467" t="0" r="-6468" b="0"/>
              </a:stretch>
            </a:blipFill>
          </p:spPr>
        </p:sp>
      </p:grpSp>
      <p:grpSp>
        <p:nvGrpSpPr>
          <p:cNvPr name="Group 8" id="8"/>
          <p:cNvGrpSpPr/>
          <p:nvPr/>
        </p:nvGrpSpPr>
        <p:grpSpPr>
          <a:xfrm rot="0">
            <a:off x="-365265" y="1279827"/>
            <a:ext cx="18658027" cy="9525"/>
            <a:chOff x="0" y="0"/>
            <a:chExt cx="24877370" cy="12700"/>
          </a:xfrm>
        </p:grpSpPr>
        <p:sp>
          <p:nvSpPr>
            <p:cNvPr name="Freeform 9" id="9"/>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5">
                <a:alphaModFix amt="0"/>
              </a:blip>
              <a:stretch>
                <a:fillRect l="0" t="-38118228" r="0" b="-38118228"/>
              </a:stretch>
            </a:blipFill>
            <a:ln w="9525" cap="sq">
              <a:solidFill>
                <a:srgbClr val="595959"/>
              </a:solidFill>
              <a:prstDash val="solid"/>
              <a:miter/>
            </a:ln>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Elevate Your Style with Our Men’s Collection</a:t>
            </a:r>
          </a:p>
        </p:txBody>
      </p:sp>
      <p:sp>
        <p:nvSpPr>
          <p:cNvPr name="TextBox 14" id="14"/>
          <p:cNvSpPr txBox="true"/>
          <p:nvPr/>
        </p:nvSpPr>
        <p:spPr>
          <a:xfrm rot="0">
            <a:off x="729358" y="4201611"/>
            <a:ext cx="46401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Men’s Collection</a:t>
            </a:r>
          </a:p>
        </p:txBody>
      </p:sp>
      <p:sp>
        <p:nvSpPr>
          <p:cNvPr name="TextBox 15" id="15"/>
          <p:cNvSpPr txBox="true"/>
          <p:nvPr/>
        </p:nvSpPr>
        <p:spPr>
          <a:xfrm rot="0">
            <a:off x="746760" y="5637200"/>
            <a:ext cx="3602612" cy="2993650"/>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Discover our curated range of men’s apparel designed for every occasion. From timeless classics to contemporary trends, our collection features high-quality fabrics and impeccable craftsmanship.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630695" y="1718015"/>
            <a:ext cx="5502240" cy="8372446"/>
            <a:chOff x="0" y="0"/>
            <a:chExt cx="7336320" cy="11163262"/>
          </a:xfrm>
        </p:grpSpPr>
        <p:sp>
          <p:nvSpPr>
            <p:cNvPr name="Freeform 3" id="3" descr="A pair of blue jeans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7062" t="0" r="-7062" b="0"/>
              </a:stretch>
            </a:blipFill>
          </p:spPr>
        </p:sp>
      </p:grpSp>
      <p:grpSp>
        <p:nvGrpSpPr>
          <p:cNvPr name="Group 4" id="4"/>
          <p:cNvGrpSpPr/>
          <p:nvPr/>
        </p:nvGrpSpPr>
        <p:grpSpPr>
          <a:xfrm rot="0">
            <a:off x="12232596" y="5875668"/>
            <a:ext cx="5502240" cy="4138603"/>
            <a:chOff x="0" y="0"/>
            <a:chExt cx="7336320" cy="5518137"/>
          </a:xfrm>
        </p:grpSpPr>
        <p:sp>
          <p:nvSpPr>
            <p:cNvPr name="Freeform 5" id="5" descr="A person holding a pair of jeans  Description automatically generated"/>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3"/>
              <a:stretch>
                <a:fillRect l="0" t="-38633" r="-1" b="-38633"/>
              </a:stretch>
            </a:blipFill>
          </p:spPr>
        </p:sp>
      </p:grpSp>
      <p:grpSp>
        <p:nvGrpSpPr>
          <p:cNvPr name="Group 6" id="6"/>
          <p:cNvGrpSpPr/>
          <p:nvPr/>
        </p:nvGrpSpPr>
        <p:grpSpPr>
          <a:xfrm rot="0">
            <a:off x="12141156" y="1529401"/>
            <a:ext cx="5596947" cy="4187581"/>
            <a:chOff x="0" y="0"/>
            <a:chExt cx="7462596" cy="5583441"/>
          </a:xfrm>
        </p:grpSpPr>
        <p:sp>
          <p:nvSpPr>
            <p:cNvPr name="Freeform 7" id="7" descr="A blue shirt on a blue carpet  Description automatically generated"/>
            <p:cNvSpPr/>
            <p:nvPr/>
          </p:nvSpPr>
          <p:spPr>
            <a:xfrm flipH="false" flipV="false" rot="0">
              <a:off x="0" y="0"/>
              <a:ext cx="7462647" cy="5583428"/>
            </a:xfrm>
            <a:custGeom>
              <a:avLst/>
              <a:gdLst/>
              <a:ahLst/>
              <a:cxnLst/>
              <a:rect r="r" b="b" t="t" l="l"/>
              <a:pathLst>
                <a:path h="5583428" w="7462647">
                  <a:moveTo>
                    <a:pt x="0" y="0"/>
                  </a:moveTo>
                  <a:lnTo>
                    <a:pt x="7462647" y="0"/>
                  </a:lnTo>
                  <a:lnTo>
                    <a:pt x="7462647" y="5583428"/>
                  </a:lnTo>
                  <a:lnTo>
                    <a:pt x="0" y="5583428"/>
                  </a:lnTo>
                  <a:lnTo>
                    <a:pt x="0" y="0"/>
                  </a:lnTo>
                  <a:close/>
                </a:path>
              </a:pathLst>
            </a:custGeom>
            <a:blipFill>
              <a:blip r:embed="rId4"/>
              <a:stretch>
                <a:fillRect l="0" t="-16562" r="0" b="-17093"/>
              </a:stretch>
            </a:blipFill>
          </p:spPr>
        </p:sp>
      </p:grpSp>
      <p:grpSp>
        <p:nvGrpSpPr>
          <p:cNvPr name="Group 8" id="8"/>
          <p:cNvGrpSpPr/>
          <p:nvPr/>
        </p:nvGrpSpPr>
        <p:grpSpPr>
          <a:xfrm rot="0">
            <a:off x="-365265" y="1279827"/>
            <a:ext cx="18658027" cy="9525"/>
            <a:chOff x="0" y="0"/>
            <a:chExt cx="24877370" cy="12700"/>
          </a:xfrm>
        </p:grpSpPr>
        <p:sp>
          <p:nvSpPr>
            <p:cNvPr name="Freeform 9" id="9"/>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5">
                <a:alphaModFix amt="0"/>
              </a:blip>
              <a:stretch>
                <a:fillRect l="0" t="-38118228" r="0" b="-38118228"/>
              </a:stretch>
            </a:blipFill>
            <a:ln w="9525" cap="sq">
              <a:solidFill>
                <a:srgbClr val="595959"/>
              </a:solidFill>
              <a:prstDash val="solid"/>
              <a:miter/>
            </a:ln>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Elevate Your Style with Our Men’s Collection</a:t>
            </a:r>
          </a:p>
        </p:txBody>
      </p:sp>
      <p:sp>
        <p:nvSpPr>
          <p:cNvPr name="TextBox 14" id="14"/>
          <p:cNvSpPr txBox="true"/>
          <p:nvPr/>
        </p:nvSpPr>
        <p:spPr>
          <a:xfrm rot="0">
            <a:off x="729358" y="4201611"/>
            <a:ext cx="46401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Men’s Collection</a:t>
            </a:r>
          </a:p>
        </p:txBody>
      </p:sp>
      <p:sp>
        <p:nvSpPr>
          <p:cNvPr name="TextBox 15" id="15"/>
          <p:cNvSpPr txBox="true"/>
          <p:nvPr/>
        </p:nvSpPr>
        <p:spPr>
          <a:xfrm rot="0">
            <a:off x="746760" y="5637200"/>
            <a:ext cx="3602612" cy="2254987"/>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Whether you're dressing up for a business meeting or dressing down for a casual weekend, find the perfect pieces to express your style and confidence.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528425" y="1669428"/>
            <a:ext cx="5502240" cy="8372446"/>
            <a:chOff x="0" y="0"/>
            <a:chExt cx="7336320" cy="11163262"/>
          </a:xfrm>
        </p:grpSpPr>
        <p:sp>
          <p:nvSpPr>
            <p:cNvPr name="Freeform 3" id="3" descr="A person standing on a staircase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7062" t="0" r="-7062" b="0"/>
              </a:stretch>
            </a:blipFill>
          </p:spPr>
        </p:sp>
      </p:grpSp>
      <p:grpSp>
        <p:nvGrpSpPr>
          <p:cNvPr name="Group 4" id="4"/>
          <p:cNvGrpSpPr/>
          <p:nvPr/>
        </p:nvGrpSpPr>
        <p:grpSpPr>
          <a:xfrm rot="0">
            <a:off x="12125916" y="1669428"/>
            <a:ext cx="5502240" cy="4138603"/>
            <a:chOff x="0" y="0"/>
            <a:chExt cx="7336320" cy="5518137"/>
          </a:xfrm>
        </p:grpSpPr>
        <p:sp>
          <p:nvSpPr>
            <p:cNvPr name="Freeform 5" id="5" descr="A group of clothes on swingers  Description automatically generated"/>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3"/>
              <a:stretch>
                <a:fillRect l="-6413" t="0" r="-6413" b="0"/>
              </a:stretch>
            </a:blipFill>
          </p:spPr>
        </p:sp>
      </p:grpSp>
      <p:grpSp>
        <p:nvGrpSpPr>
          <p:cNvPr name="Group 6" id="6"/>
          <p:cNvGrpSpPr/>
          <p:nvPr/>
        </p:nvGrpSpPr>
        <p:grpSpPr>
          <a:xfrm rot="0">
            <a:off x="-365265" y="1279827"/>
            <a:ext cx="18658027" cy="9525"/>
            <a:chOff x="0" y="0"/>
            <a:chExt cx="24877370" cy="12700"/>
          </a:xfrm>
        </p:grpSpPr>
        <p:sp>
          <p:nvSpPr>
            <p:cNvPr name="Freeform 7" id="7"/>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4">
                <a:alphaModFix amt="0"/>
              </a:blip>
              <a:stretch>
                <a:fillRect l="0" t="-38118228" r="0" b="-38118228"/>
              </a:stretch>
            </a:blipFill>
            <a:ln w="9525" cap="sq">
              <a:solidFill>
                <a:srgbClr val="595959"/>
              </a:solidFill>
              <a:prstDash val="solid"/>
              <a:miter/>
            </a:ln>
          </p:spPr>
        </p:sp>
      </p:grpSp>
      <p:sp>
        <p:nvSpPr>
          <p:cNvPr name="TextBox 8" id="8"/>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Unleash Your Elegance with Our Women’s Collection</a:t>
            </a:r>
          </a:p>
        </p:txBody>
      </p:sp>
      <p:sp>
        <p:nvSpPr>
          <p:cNvPr name="TextBox 9" id="9"/>
          <p:cNvSpPr txBox="true"/>
          <p:nvPr/>
        </p:nvSpPr>
        <p:spPr>
          <a:xfrm rot="0">
            <a:off x="653158" y="4201611"/>
            <a:ext cx="51380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Women’s Collection</a:t>
            </a:r>
          </a:p>
        </p:txBody>
      </p:sp>
      <p:grpSp>
        <p:nvGrpSpPr>
          <p:cNvPr name="Group 10" id="10"/>
          <p:cNvGrpSpPr/>
          <p:nvPr/>
        </p:nvGrpSpPr>
        <p:grpSpPr>
          <a:xfrm rot="0">
            <a:off x="12085320" y="5844540"/>
            <a:ext cx="5547360" cy="4191000"/>
            <a:chOff x="0" y="0"/>
            <a:chExt cx="7396480" cy="5588000"/>
          </a:xfrm>
        </p:grpSpPr>
        <p:sp>
          <p:nvSpPr>
            <p:cNvPr name="Freeform 11" id="11" descr="A yellow sweatshirt on a swinger  Description automatically generated"/>
            <p:cNvSpPr/>
            <p:nvPr/>
          </p:nvSpPr>
          <p:spPr>
            <a:xfrm flipH="false" flipV="false" rot="0">
              <a:off x="0" y="0"/>
              <a:ext cx="7396480" cy="5588000"/>
            </a:xfrm>
            <a:custGeom>
              <a:avLst/>
              <a:gdLst/>
              <a:ahLst/>
              <a:cxnLst/>
              <a:rect r="r" b="b" t="t" l="l"/>
              <a:pathLst>
                <a:path h="5588000" w="7396480">
                  <a:moveTo>
                    <a:pt x="0" y="0"/>
                  </a:moveTo>
                  <a:lnTo>
                    <a:pt x="7396480" y="0"/>
                  </a:lnTo>
                  <a:lnTo>
                    <a:pt x="7396480" y="5588000"/>
                  </a:lnTo>
                  <a:lnTo>
                    <a:pt x="0" y="5588000"/>
                  </a:lnTo>
                  <a:lnTo>
                    <a:pt x="0" y="0"/>
                  </a:lnTo>
                  <a:close/>
                </a:path>
              </a:pathLst>
            </a:custGeom>
            <a:blipFill>
              <a:blip r:embed="rId5"/>
              <a:stretch>
                <a:fillRect l="0" t="-16181" r="0" b="-16181"/>
              </a:stretch>
            </a:blipFill>
          </p:spPr>
        </p:sp>
      </p:grpSp>
      <p:sp>
        <p:nvSpPr>
          <p:cNvPr name="TextBox 12" id="12"/>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3" id="13"/>
          <p:cNvGrpSpPr/>
          <p:nvPr/>
        </p:nvGrpSpPr>
        <p:grpSpPr>
          <a:xfrm rot="0">
            <a:off x="87116" y="293380"/>
            <a:ext cx="1284484" cy="963920"/>
            <a:chOff x="0" y="0"/>
            <a:chExt cx="1712646" cy="1285227"/>
          </a:xfrm>
        </p:grpSpPr>
        <p:sp>
          <p:nvSpPr>
            <p:cNvPr name="Freeform 14" id="14"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5" id="15"/>
          <p:cNvSpPr txBox="true"/>
          <p:nvPr/>
        </p:nvSpPr>
        <p:spPr>
          <a:xfrm rot="0">
            <a:off x="746760" y="5637200"/>
            <a:ext cx="3602612" cy="2624318"/>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Embrace sophistication and grace with our exquisite women’s apparel. Our collection offers a blend of chic designs and versatile styles, crafted to enhance your wardrobe.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528425" y="1669428"/>
            <a:ext cx="5502240" cy="8372446"/>
            <a:chOff x="0" y="0"/>
            <a:chExt cx="7336320" cy="11163262"/>
          </a:xfrm>
        </p:grpSpPr>
        <p:sp>
          <p:nvSpPr>
            <p:cNvPr name="Freeform 3" id="3" descr="A person wearing a hat and a shirt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7062" t="0" r="-7062" b="0"/>
              </a:stretch>
            </a:blipFill>
          </p:spPr>
        </p:sp>
      </p:grpSp>
      <p:grpSp>
        <p:nvGrpSpPr>
          <p:cNvPr name="Group 4" id="4"/>
          <p:cNvGrpSpPr/>
          <p:nvPr/>
        </p:nvGrpSpPr>
        <p:grpSpPr>
          <a:xfrm rot="0">
            <a:off x="12125916" y="1669428"/>
            <a:ext cx="5502240" cy="4138603"/>
            <a:chOff x="0" y="0"/>
            <a:chExt cx="7336320" cy="5518137"/>
          </a:xfrm>
        </p:grpSpPr>
        <p:sp>
          <p:nvSpPr>
            <p:cNvPr name="Freeform 5" id="5" descr="A colorful striped shirt with a white background  Description automatically generated"/>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3"/>
              <a:stretch>
                <a:fillRect l="0" t="-30767" r="-1" b="-30767"/>
              </a:stretch>
            </a:blipFill>
          </p:spPr>
        </p:sp>
      </p:grpSp>
      <p:grpSp>
        <p:nvGrpSpPr>
          <p:cNvPr name="Group 6" id="6"/>
          <p:cNvGrpSpPr/>
          <p:nvPr/>
        </p:nvGrpSpPr>
        <p:grpSpPr>
          <a:xfrm rot="0">
            <a:off x="-365265" y="1279827"/>
            <a:ext cx="18658027" cy="9525"/>
            <a:chOff x="0" y="0"/>
            <a:chExt cx="24877370" cy="12700"/>
          </a:xfrm>
        </p:grpSpPr>
        <p:sp>
          <p:nvSpPr>
            <p:cNvPr name="Freeform 7" id="7"/>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4">
                <a:alphaModFix amt="0"/>
              </a:blip>
              <a:stretch>
                <a:fillRect l="0" t="-38118228" r="0" b="-38118228"/>
              </a:stretch>
            </a:blipFill>
            <a:ln w="9525" cap="sq">
              <a:solidFill>
                <a:srgbClr val="595959"/>
              </a:solidFill>
              <a:prstDash val="solid"/>
              <a:miter/>
            </a:ln>
          </p:spPr>
        </p:sp>
      </p:grpSp>
      <p:grpSp>
        <p:nvGrpSpPr>
          <p:cNvPr name="Group 8" id="8"/>
          <p:cNvGrpSpPr/>
          <p:nvPr/>
        </p:nvGrpSpPr>
        <p:grpSpPr>
          <a:xfrm rot="0">
            <a:off x="12520727" y="5870057"/>
            <a:ext cx="5088265" cy="4177094"/>
            <a:chOff x="0" y="0"/>
            <a:chExt cx="6784353" cy="5569458"/>
          </a:xfrm>
        </p:grpSpPr>
        <p:sp>
          <p:nvSpPr>
            <p:cNvPr name="Freeform 9" id="9"/>
            <p:cNvSpPr/>
            <p:nvPr/>
          </p:nvSpPr>
          <p:spPr>
            <a:xfrm flipH="false" flipV="false" rot="0">
              <a:off x="0" y="0"/>
              <a:ext cx="6784340" cy="5569458"/>
            </a:xfrm>
            <a:custGeom>
              <a:avLst/>
              <a:gdLst/>
              <a:ahLst/>
              <a:cxnLst/>
              <a:rect r="r" b="b" t="t" l="l"/>
              <a:pathLst>
                <a:path h="5569458" w="6784340">
                  <a:moveTo>
                    <a:pt x="0" y="0"/>
                  </a:moveTo>
                  <a:lnTo>
                    <a:pt x="6784340" y="0"/>
                  </a:lnTo>
                  <a:lnTo>
                    <a:pt x="6784340" y="5569458"/>
                  </a:lnTo>
                  <a:lnTo>
                    <a:pt x="0" y="5569458"/>
                  </a:lnTo>
                  <a:lnTo>
                    <a:pt x="0" y="0"/>
                  </a:lnTo>
                  <a:close/>
                </a:path>
              </a:pathLst>
            </a:custGeom>
            <a:blipFill>
              <a:blip r:embed="rId5"/>
              <a:stretch>
                <a:fillRect l="0" t="-10907" r="-1" b="-10907"/>
              </a:stretch>
            </a:blipFill>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Unleash Your Elegance with Our Women’s Collection</a:t>
            </a:r>
          </a:p>
        </p:txBody>
      </p:sp>
      <p:sp>
        <p:nvSpPr>
          <p:cNvPr name="TextBox 14" id="14"/>
          <p:cNvSpPr txBox="true"/>
          <p:nvPr/>
        </p:nvSpPr>
        <p:spPr>
          <a:xfrm rot="0">
            <a:off x="653158" y="4201611"/>
            <a:ext cx="49856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Women’s Collection</a:t>
            </a:r>
          </a:p>
        </p:txBody>
      </p:sp>
      <p:sp>
        <p:nvSpPr>
          <p:cNvPr name="TextBox 15" id="15"/>
          <p:cNvSpPr txBox="true"/>
          <p:nvPr/>
        </p:nvSpPr>
        <p:spPr>
          <a:xfrm rot="0">
            <a:off x="746760" y="5637200"/>
            <a:ext cx="3602612" cy="2624318"/>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From elegant evening wear to comfortable everyday essentials, each piece is thoughtfully designed to make you look and feel fabulous, whatever the occasion.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365265" y="1279827"/>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sp>
        <p:nvSpPr>
          <p:cNvPr name="TextBox 4" id="4"/>
          <p:cNvSpPr txBox="true"/>
          <p:nvPr/>
        </p:nvSpPr>
        <p:spPr>
          <a:xfrm rot="0">
            <a:off x="1028700" y="1651597"/>
            <a:ext cx="7704058" cy="1041473"/>
          </a:xfrm>
          <a:prstGeom prst="rect">
            <a:avLst/>
          </a:prstGeom>
        </p:spPr>
        <p:txBody>
          <a:bodyPr anchor="t" rtlCol="false" tIns="0" lIns="0" bIns="0" rIns="0">
            <a:spAutoFit/>
          </a:bodyPr>
          <a:lstStyle/>
          <a:p>
            <a:pPr algn="l">
              <a:lnSpc>
                <a:spcPts val="8000"/>
              </a:lnSpc>
            </a:pPr>
            <a:r>
              <a:rPr lang="en-US" sz="6000" b="true">
                <a:solidFill>
                  <a:srgbClr val="000000"/>
                </a:solidFill>
                <a:latin typeface="Public Sans 1 Bold"/>
                <a:ea typeface="Public Sans 1 Bold"/>
                <a:cs typeface="Public Sans 1 Bold"/>
                <a:sym typeface="Public Sans 1 Bold"/>
              </a:rPr>
              <a:t>About Us</a:t>
            </a:r>
          </a:p>
        </p:txBody>
      </p:sp>
      <p:sp>
        <p:nvSpPr>
          <p:cNvPr name="TextBox 5" id="5"/>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6" id="6"/>
          <p:cNvGrpSpPr/>
          <p:nvPr/>
        </p:nvGrpSpPr>
        <p:grpSpPr>
          <a:xfrm rot="0">
            <a:off x="87116" y="293380"/>
            <a:ext cx="1284484" cy="963920"/>
            <a:chOff x="0" y="0"/>
            <a:chExt cx="1712646" cy="1285227"/>
          </a:xfrm>
        </p:grpSpPr>
        <p:sp>
          <p:nvSpPr>
            <p:cNvPr name="Freeform 7" id="7"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4"/>
              <a:stretch>
                <a:fillRect l="0" t="-129" r="-2" b="-128"/>
              </a:stretch>
            </a:blipFill>
          </p:spPr>
        </p:sp>
      </p:grpSp>
      <p:grpSp>
        <p:nvGrpSpPr>
          <p:cNvPr name="Group 8" id="8"/>
          <p:cNvGrpSpPr/>
          <p:nvPr/>
        </p:nvGrpSpPr>
        <p:grpSpPr>
          <a:xfrm rot="0">
            <a:off x="10657322" y="2802836"/>
            <a:ext cx="7630678" cy="5730173"/>
            <a:chOff x="0" y="0"/>
            <a:chExt cx="10174237" cy="7640231"/>
          </a:xfrm>
        </p:grpSpPr>
        <p:sp>
          <p:nvSpPr>
            <p:cNvPr name="Freeform 9" id="9" descr="A group of men looking at a piece of paper  Description automatically generated"/>
            <p:cNvSpPr/>
            <p:nvPr/>
          </p:nvSpPr>
          <p:spPr>
            <a:xfrm flipH="false" flipV="false" rot="0">
              <a:off x="0" y="0"/>
              <a:ext cx="10174224" cy="7640193"/>
            </a:xfrm>
            <a:custGeom>
              <a:avLst/>
              <a:gdLst/>
              <a:ahLst/>
              <a:cxnLst/>
              <a:rect r="r" b="b" t="t" l="l"/>
              <a:pathLst>
                <a:path h="7640193" w="10174224">
                  <a:moveTo>
                    <a:pt x="0" y="0"/>
                  </a:moveTo>
                  <a:lnTo>
                    <a:pt x="10174224" y="0"/>
                  </a:lnTo>
                  <a:lnTo>
                    <a:pt x="10174224" y="7640193"/>
                  </a:lnTo>
                  <a:lnTo>
                    <a:pt x="0" y="7640193"/>
                  </a:lnTo>
                  <a:lnTo>
                    <a:pt x="0" y="0"/>
                  </a:lnTo>
                  <a:close/>
                </a:path>
              </a:pathLst>
            </a:custGeom>
            <a:blipFill>
              <a:blip r:embed="rId5"/>
              <a:stretch>
                <a:fillRect l="-9" t="0" r="-9" b="0"/>
              </a:stretch>
            </a:blipFill>
          </p:spPr>
        </p:sp>
      </p:grpSp>
      <p:grpSp>
        <p:nvGrpSpPr>
          <p:cNvPr name="Group 10" id="10"/>
          <p:cNvGrpSpPr/>
          <p:nvPr/>
        </p:nvGrpSpPr>
        <p:grpSpPr>
          <a:xfrm rot="0">
            <a:off x="16877443" y="-116824"/>
            <a:ext cx="1410557" cy="2919660"/>
            <a:chOff x="0" y="0"/>
            <a:chExt cx="1880743" cy="3892880"/>
          </a:xfrm>
        </p:grpSpPr>
        <p:sp>
          <p:nvSpPr>
            <p:cNvPr name="Freeform 11" id="11"/>
            <p:cNvSpPr/>
            <p:nvPr/>
          </p:nvSpPr>
          <p:spPr>
            <a:xfrm flipH="false" flipV="false" rot="0">
              <a:off x="0" y="0"/>
              <a:ext cx="1880743" cy="3892931"/>
            </a:xfrm>
            <a:custGeom>
              <a:avLst/>
              <a:gdLst/>
              <a:ahLst/>
              <a:cxnLst/>
              <a:rect r="r" b="b" t="t" l="l"/>
              <a:pathLst>
                <a:path h="3892931" w="1880743">
                  <a:moveTo>
                    <a:pt x="0" y="0"/>
                  </a:moveTo>
                  <a:lnTo>
                    <a:pt x="1880743" y="0"/>
                  </a:lnTo>
                  <a:lnTo>
                    <a:pt x="1880743" y="3892931"/>
                  </a:lnTo>
                  <a:lnTo>
                    <a:pt x="0" y="3892931"/>
                  </a:lnTo>
                  <a:close/>
                </a:path>
              </a:pathLst>
            </a:custGeom>
            <a:solidFill>
              <a:srgbClr val="575B42"/>
            </a:solidFill>
          </p:spPr>
        </p:sp>
      </p:grpSp>
      <p:grpSp>
        <p:nvGrpSpPr>
          <p:cNvPr name="Group 12" id="12"/>
          <p:cNvGrpSpPr/>
          <p:nvPr/>
        </p:nvGrpSpPr>
        <p:grpSpPr>
          <a:xfrm rot="0">
            <a:off x="16877443" y="8533009"/>
            <a:ext cx="1410557" cy="1753991"/>
            <a:chOff x="0" y="0"/>
            <a:chExt cx="1880743" cy="2338654"/>
          </a:xfrm>
        </p:grpSpPr>
        <p:sp>
          <p:nvSpPr>
            <p:cNvPr name="Freeform 13" id="13"/>
            <p:cNvSpPr/>
            <p:nvPr/>
          </p:nvSpPr>
          <p:spPr>
            <a:xfrm flipH="false" flipV="false" rot="0">
              <a:off x="0" y="0"/>
              <a:ext cx="1880743" cy="2338705"/>
            </a:xfrm>
            <a:custGeom>
              <a:avLst/>
              <a:gdLst/>
              <a:ahLst/>
              <a:cxnLst/>
              <a:rect r="r" b="b" t="t" l="l"/>
              <a:pathLst>
                <a:path h="2338705" w="1880743">
                  <a:moveTo>
                    <a:pt x="0" y="0"/>
                  </a:moveTo>
                  <a:lnTo>
                    <a:pt x="1880743" y="0"/>
                  </a:lnTo>
                  <a:lnTo>
                    <a:pt x="1880743" y="2338705"/>
                  </a:lnTo>
                  <a:lnTo>
                    <a:pt x="0" y="2338705"/>
                  </a:lnTo>
                  <a:close/>
                </a:path>
              </a:pathLst>
            </a:custGeom>
            <a:solidFill>
              <a:srgbClr val="575B42"/>
            </a:solidFill>
          </p:spPr>
        </p:sp>
      </p:grpSp>
      <p:grpSp>
        <p:nvGrpSpPr>
          <p:cNvPr name="Group 14" id="14"/>
          <p:cNvGrpSpPr/>
          <p:nvPr/>
        </p:nvGrpSpPr>
        <p:grpSpPr>
          <a:xfrm rot="0">
            <a:off x="1023938" y="3002137"/>
            <a:ext cx="8818054" cy="3597373"/>
            <a:chOff x="0" y="0"/>
            <a:chExt cx="11757406" cy="4796498"/>
          </a:xfrm>
        </p:grpSpPr>
        <p:sp>
          <p:nvSpPr>
            <p:cNvPr name="Freeform 15" id="15"/>
            <p:cNvSpPr/>
            <p:nvPr/>
          </p:nvSpPr>
          <p:spPr>
            <a:xfrm flipH="false" flipV="false" rot="0">
              <a:off x="0" y="0"/>
              <a:ext cx="11757406" cy="4796536"/>
            </a:xfrm>
            <a:custGeom>
              <a:avLst/>
              <a:gdLst/>
              <a:ahLst/>
              <a:cxnLst/>
              <a:rect r="r" b="b" t="t" l="l"/>
              <a:pathLst>
                <a:path h="4796536" w="11757406">
                  <a:moveTo>
                    <a:pt x="0" y="479679"/>
                  </a:moveTo>
                  <a:cubicBezTo>
                    <a:pt x="0" y="214757"/>
                    <a:pt x="214757" y="0"/>
                    <a:pt x="479679" y="0"/>
                  </a:cubicBezTo>
                  <a:lnTo>
                    <a:pt x="11277727" y="0"/>
                  </a:lnTo>
                  <a:cubicBezTo>
                    <a:pt x="11542649" y="0"/>
                    <a:pt x="11757406" y="214757"/>
                    <a:pt x="11757406" y="479679"/>
                  </a:cubicBezTo>
                  <a:lnTo>
                    <a:pt x="11757406" y="4316857"/>
                  </a:lnTo>
                  <a:cubicBezTo>
                    <a:pt x="11757406" y="4581779"/>
                    <a:pt x="11542649" y="4796536"/>
                    <a:pt x="11277727" y="4796536"/>
                  </a:cubicBezTo>
                  <a:lnTo>
                    <a:pt x="479679" y="4796536"/>
                  </a:lnTo>
                  <a:cubicBezTo>
                    <a:pt x="214757" y="4796536"/>
                    <a:pt x="0" y="4581779"/>
                    <a:pt x="0" y="4316857"/>
                  </a:cubicBezTo>
                  <a:close/>
                </a:path>
              </a:pathLst>
            </a:custGeom>
            <a:solidFill>
              <a:srgbClr val="D0D8E8"/>
            </a:solidFill>
          </p:spPr>
        </p:sp>
      </p:grpSp>
      <p:grpSp>
        <p:nvGrpSpPr>
          <p:cNvPr name="Group 16" id="16"/>
          <p:cNvGrpSpPr/>
          <p:nvPr/>
        </p:nvGrpSpPr>
        <p:grpSpPr>
          <a:xfrm rot="0">
            <a:off x="1583131" y="3169320"/>
            <a:ext cx="993334" cy="996591"/>
            <a:chOff x="0" y="0"/>
            <a:chExt cx="1324445" cy="1328788"/>
          </a:xfrm>
        </p:grpSpPr>
        <p:sp>
          <p:nvSpPr>
            <p:cNvPr name="Freeform 17" id="17" descr="Chef"/>
            <p:cNvSpPr/>
            <p:nvPr/>
          </p:nvSpPr>
          <p:spPr>
            <a:xfrm flipH="false" flipV="false" rot="0">
              <a:off x="0" y="0"/>
              <a:ext cx="1324483" cy="1328801"/>
            </a:xfrm>
            <a:custGeom>
              <a:avLst/>
              <a:gdLst/>
              <a:ahLst/>
              <a:cxnLst/>
              <a:rect r="r" b="b" t="t" l="l"/>
              <a:pathLst>
                <a:path h="1328801" w="1324483">
                  <a:moveTo>
                    <a:pt x="0" y="0"/>
                  </a:moveTo>
                  <a:lnTo>
                    <a:pt x="1324483" y="0"/>
                  </a:lnTo>
                  <a:lnTo>
                    <a:pt x="1324483" y="1328801"/>
                  </a:lnTo>
                  <a:lnTo>
                    <a:pt x="0" y="1328801"/>
                  </a:lnTo>
                  <a:close/>
                </a:path>
              </a:pathLst>
            </a:custGeom>
            <a:blipFill>
              <a:blip r:embed="rId6"/>
              <a:stretch>
                <a:fillRect l="-163" t="0" r="-161" b="0"/>
              </a:stretch>
            </a:blipFill>
            <a:ln w="25400" cap="sq">
              <a:solidFill>
                <a:srgbClr val="FFFFFF"/>
              </a:solidFill>
              <a:prstDash val="solid"/>
              <a:miter/>
            </a:ln>
          </p:spPr>
        </p:sp>
      </p:grpSp>
      <p:grpSp>
        <p:nvGrpSpPr>
          <p:cNvPr name="Group 18" id="18"/>
          <p:cNvGrpSpPr/>
          <p:nvPr/>
        </p:nvGrpSpPr>
        <p:grpSpPr>
          <a:xfrm rot="0">
            <a:off x="3056592" y="3193628"/>
            <a:ext cx="6785410" cy="3071738"/>
            <a:chOff x="0" y="0"/>
            <a:chExt cx="9047213" cy="4095651"/>
          </a:xfrm>
        </p:grpSpPr>
        <p:sp>
          <p:nvSpPr>
            <p:cNvPr name="Freeform 19" id="19"/>
            <p:cNvSpPr/>
            <p:nvPr/>
          </p:nvSpPr>
          <p:spPr>
            <a:xfrm flipH="false" flipV="false" rot="0">
              <a:off x="0" y="0"/>
              <a:ext cx="9047211" cy="4095657"/>
            </a:xfrm>
            <a:custGeom>
              <a:avLst/>
              <a:gdLst/>
              <a:ahLst/>
              <a:cxnLst/>
              <a:rect r="r" b="b" t="t" l="l"/>
              <a:pathLst>
                <a:path h="4095657" w="9047211">
                  <a:moveTo>
                    <a:pt x="0" y="0"/>
                  </a:moveTo>
                  <a:lnTo>
                    <a:pt x="9047211" y="0"/>
                  </a:lnTo>
                  <a:lnTo>
                    <a:pt x="9047211" y="4095657"/>
                  </a:lnTo>
                  <a:lnTo>
                    <a:pt x="0" y="4095657"/>
                  </a:lnTo>
                  <a:close/>
                </a:path>
              </a:pathLst>
            </a:custGeom>
            <a:blipFill>
              <a:blip r:embed="rId3">
                <a:alphaModFix amt="0"/>
              </a:blip>
              <a:stretch>
                <a:fillRect l="-7563" t="0" r="-7563" b="894"/>
              </a:stretch>
            </a:blipFill>
          </p:spPr>
        </p:sp>
        <p:sp>
          <p:nvSpPr>
            <p:cNvPr name="TextBox 20" id="20"/>
            <p:cNvSpPr txBox="true"/>
            <p:nvPr/>
          </p:nvSpPr>
          <p:spPr>
            <a:xfrm>
              <a:off x="0" y="-47625"/>
              <a:ext cx="9047213" cy="4143276"/>
            </a:xfrm>
            <a:prstGeom prst="rect">
              <a:avLst/>
            </a:prstGeom>
          </p:spPr>
          <p:txBody>
            <a:bodyPr anchor="ctr" rtlCol="false" tIns="0" lIns="0" bIns="0" rIns="0"/>
            <a:lstStyle/>
            <a:p>
              <a:pPr algn="l">
                <a:lnSpc>
                  <a:spcPts val="3359"/>
                </a:lnSpc>
              </a:pPr>
              <a:r>
                <a:rPr lang="en-US" sz="2799" b="true">
                  <a:solidFill>
                    <a:srgbClr val="000000"/>
                  </a:solidFill>
                  <a:latin typeface="Calibri (MS) Bold"/>
                  <a:ea typeface="Calibri (MS) Bold"/>
                  <a:cs typeface="Calibri (MS) Bold"/>
                  <a:sym typeface="Calibri (MS) Bold"/>
                </a:rPr>
                <a:t>Brandview Sourcing Ltd. </a:t>
              </a:r>
              <a:r>
                <a:rPr lang="en-US" sz="2799">
                  <a:solidFill>
                    <a:srgbClr val="000000"/>
                  </a:solidFill>
                  <a:latin typeface="Calibri (MS)"/>
                  <a:ea typeface="Calibri (MS)"/>
                  <a:cs typeface="Calibri (MS)"/>
                  <a:sym typeface="Calibri (MS)"/>
                </a:rPr>
                <a:t>is a Bangladesh-based, export-oriented garments buying house providing complete apparel sourcing, product development, production follow-up, quality assurance, accessories, printing, packaging, and shipment coordination services for international buyers.</a:t>
              </a:r>
            </a:p>
          </p:txBody>
        </p:sp>
      </p:grpSp>
      <p:grpSp>
        <p:nvGrpSpPr>
          <p:cNvPr name="Group 21" id="21"/>
          <p:cNvGrpSpPr/>
          <p:nvPr/>
        </p:nvGrpSpPr>
        <p:grpSpPr>
          <a:xfrm rot="0">
            <a:off x="1023938" y="6814242"/>
            <a:ext cx="8818054" cy="3184150"/>
            <a:chOff x="0" y="0"/>
            <a:chExt cx="11757406" cy="4245534"/>
          </a:xfrm>
        </p:grpSpPr>
        <p:sp>
          <p:nvSpPr>
            <p:cNvPr name="Freeform 22" id="22"/>
            <p:cNvSpPr/>
            <p:nvPr/>
          </p:nvSpPr>
          <p:spPr>
            <a:xfrm flipH="false" flipV="false" rot="0">
              <a:off x="0" y="0"/>
              <a:ext cx="11757406" cy="4245610"/>
            </a:xfrm>
            <a:custGeom>
              <a:avLst/>
              <a:gdLst/>
              <a:ahLst/>
              <a:cxnLst/>
              <a:rect r="r" b="b" t="t" l="l"/>
              <a:pathLst>
                <a:path h="4245610" w="11757406">
                  <a:moveTo>
                    <a:pt x="0" y="424561"/>
                  </a:moveTo>
                  <a:cubicBezTo>
                    <a:pt x="0" y="190119"/>
                    <a:pt x="190119" y="0"/>
                    <a:pt x="424561" y="0"/>
                  </a:cubicBezTo>
                  <a:lnTo>
                    <a:pt x="11332845" y="0"/>
                  </a:lnTo>
                  <a:cubicBezTo>
                    <a:pt x="11567287" y="0"/>
                    <a:pt x="11757406" y="190119"/>
                    <a:pt x="11757406" y="424561"/>
                  </a:cubicBezTo>
                  <a:lnTo>
                    <a:pt x="11757406" y="3821049"/>
                  </a:lnTo>
                  <a:cubicBezTo>
                    <a:pt x="11757406" y="4055491"/>
                    <a:pt x="11567287" y="4245610"/>
                    <a:pt x="11332845" y="4245610"/>
                  </a:cubicBezTo>
                  <a:lnTo>
                    <a:pt x="424561" y="4245610"/>
                  </a:lnTo>
                  <a:cubicBezTo>
                    <a:pt x="190119" y="4245483"/>
                    <a:pt x="0" y="4055491"/>
                    <a:pt x="0" y="3821049"/>
                  </a:cubicBezTo>
                  <a:close/>
                </a:path>
              </a:pathLst>
            </a:custGeom>
            <a:solidFill>
              <a:srgbClr val="D0D8E8"/>
            </a:solidFill>
          </p:spPr>
        </p:sp>
      </p:grpSp>
      <p:grpSp>
        <p:nvGrpSpPr>
          <p:cNvPr name="Group 23" id="23"/>
          <p:cNvGrpSpPr/>
          <p:nvPr/>
        </p:nvGrpSpPr>
        <p:grpSpPr>
          <a:xfrm rot="0">
            <a:off x="1588732" y="7021620"/>
            <a:ext cx="993334" cy="996591"/>
            <a:chOff x="0" y="0"/>
            <a:chExt cx="1324445" cy="1328788"/>
          </a:xfrm>
        </p:grpSpPr>
        <p:sp>
          <p:nvSpPr>
            <p:cNvPr name="Freeform 24" id="24" descr="Hierarchy"/>
            <p:cNvSpPr/>
            <p:nvPr/>
          </p:nvSpPr>
          <p:spPr>
            <a:xfrm flipH="false" flipV="false" rot="0">
              <a:off x="0" y="0"/>
              <a:ext cx="1324483" cy="1328801"/>
            </a:xfrm>
            <a:custGeom>
              <a:avLst/>
              <a:gdLst/>
              <a:ahLst/>
              <a:cxnLst/>
              <a:rect r="r" b="b" t="t" l="l"/>
              <a:pathLst>
                <a:path h="1328801" w="1324483">
                  <a:moveTo>
                    <a:pt x="0" y="0"/>
                  </a:moveTo>
                  <a:lnTo>
                    <a:pt x="1324483" y="0"/>
                  </a:lnTo>
                  <a:lnTo>
                    <a:pt x="1324483" y="1328801"/>
                  </a:lnTo>
                  <a:lnTo>
                    <a:pt x="0" y="1328801"/>
                  </a:lnTo>
                  <a:close/>
                </a:path>
              </a:pathLst>
            </a:custGeom>
            <a:blipFill>
              <a:blip r:embed="rId7"/>
              <a:stretch>
                <a:fillRect l="-163" t="0" r="-161" b="0"/>
              </a:stretch>
            </a:blipFill>
            <a:ln w="25400" cap="sq">
              <a:solidFill>
                <a:srgbClr val="FFFFFF"/>
              </a:solidFill>
              <a:prstDash val="solid"/>
              <a:miter/>
            </a:ln>
          </p:spPr>
        </p:sp>
      </p:grpSp>
      <p:grpSp>
        <p:nvGrpSpPr>
          <p:cNvPr name="Group 25" id="25"/>
          <p:cNvGrpSpPr/>
          <p:nvPr/>
        </p:nvGrpSpPr>
        <p:grpSpPr>
          <a:xfrm rot="0">
            <a:off x="3056592" y="6814242"/>
            <a:ext cx="6785410" cy="3490837"/>
            <a:chOff x="0" y="0"/>
            <a:chExt cx="9047213" cy="4654450"/>
          </a:xfrm>
        </p:grpSpPr>
        <p:sp>
          <p:nvSpPr>
            <p:cNvPr name="Freeform 26" id="26"/>
            <p:cNvSpPr/>
            <p:nvPr/>
          </p:nvSpPr>
          <p:spPr>
            <a:xfrm flipH="false" flipV="false" rot="0">
              <a:off x="0" y="0"/>
              <a:ext cx="9047211" cy="4654456"/>
            </a:xfrm>
            <a:custGeom>
              <a:avLst/>
              <a:gdLst/>
              <a:ahLst/>
              <a:cxnLst/>
              <a:rect r="r" b="b" t="t" l="l"/>
              <a:pathLst>
                <a:path h="4654456" w="9047211">
                  <a:moveTo>
                    <a:pt x="0" y="0"/>
                  </a:moveTo>
                  <a:lnTo>
                    <a:pt x="9047211" y="0"/>
                  </a:lnTo>
                  <a:lnTo>
                    <a:pt x="9047211" y="4654456"/>
                  </a:lnTo>
                  <a:lnTo>
                    <a:pt x="0" y="4654456"/>
                  </a:lnTo>
                  <a:close/>
                </a:path>
              </a:pathLst>
            </a:custGeom>
            <a:blipFill>
              <a:blip r:embed="rId3">
                <a:alphaModFix amt="0"/>
              </a:blip>
              <a:stretch>
                <a:fillRect l="-7563" t="0" r="-7563" b="12792"/>
              </a:stretch>
            </a:blipFill>
          </p:spPr>
        </p:sp>
        <p:sp>
          <p:nvSpPr>
            <p:cNvPr name="TextBox 27" id="27"/>
            <p:cNvSpPr txBox="true"/>
            <p:nvPr/>
          </p:nvSpPr>
          <p:spPr>
            <a:xfrm>
              <a:off x="0" y="-66675"/>
              <a:ext cx="9047213" cy="4721125"/>
            </a:xfrm>
            <a:prstGeom prst="rect">
              <a:avLst/>
            </a:prstGeom>
          </p:spPr>
          <p:txBody>
            <a:bodyPr anchor="ctr" rtlCol="false" tIns="0" lIns="0" bIns="0" rIns="0"/>
            <a:lstStyle/>
            <a:p>
              <a:pPr algn="l">
                <a:lnSpc>
                  <a:spcPts val="3359"/>
                </a:lnSpc>
              </a:pPr>
              <a:r>
                <a:rPr lang="en-US" sz="2799">
                  <a:solidFill>
                    <a:srgbClr val="000000"/>
                  </a:solidFill>
                  <a:latin typeface="Calibri (MS)"/>
                  <a:ea typeface="Calibri (MS)"/>
                  <a:cs typeface="Calibri (MS)"/>
                  <a:sym typeface="Calibri (MS)"/>
                </a:rPr>
                <a:t>Our </a:t>
              </a:r>
              <a:r>
                <a:rPr lang="en-US" sz="2799" b="true">
                  <a:solidFill>
                    <a:srgbClr val="000000"/>
                  </a:solidFill>
                  <a:latin typeface="Calibri (MS) Bold"/>
                  <a:ea typeface="Calibri (MS) Bold"/>
                  <a:cs typeface="Calibri (MS) Bold"/>
                  <a:sym typeface="Calibri (MS) Bold"/>
                </a:rPr>
                <a:t>experienced team manages </a:t>
              </a:r>
              <a:r>
                <a:rPr lang="en-US" sz="2799">
                  <a:solidFill>
                    <a:srgbClr val="000000"/>
                  </a:solidFill>
                  <a:latin typeface="Calibri (MS)"/>
                  <a:ea typeface="Calibri (MS)"/>
                  <a:cs typeface="Calibri (MS)"/>
                  <a:sym typeface="Calibri (MS)"/>
                </a:rPr>
                <a:t>every stage of the order process, from fabric and material sourcing to sampling, production monitoring, quality inspection, packing, and shipment follow-up. We are committed to transparency, competitive pricing, consistent quality, and timely delivery.</a:t>
              </a:r>
            </a:p>
            <a:p>
              <a:pPr algn="l">
                <a:lnSpc>
                  <a:spcPts val="3359"/>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528425" y="1669428"/>
            <a:ext cx="5502240" cy="8372446"/>
            <a:chOff x="0" y="0"/>
            <a:chExt cx="7336320" cy="11163262"/>
          </a:xfrm>
        </p:grpSpPr>
        <p:sp>
          <p:nvSpPr>
            <p:cNvPr name="Freeform 3" id="3" descr="A child in a colorful dress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11875" t="0" r="-11875" b="0"/>
              </a:stretch>
            </a:blipFill>
          </p:spPr>
        </p:sp>
      </p:grpSp>
      <p:grpSp>
        <p:nvGrpSpPr>
          <p:cNvPr name="Group 4" id="4"/>
          <p:cNvGrpSpPr/>
          <p:nvPr/>
        </p:nvGrpSpPr>
        <p:grpSpPr>
          <a:xfrm rot="0">
            <a:off x="12125916" y="1669428"/>
            <a:ext cx="5502240" cy="4138603"/>
            <a:chOff x="0" y="0"/>
            <a:chExt cx="7336320" cy="5518137"/>
          </a:xfrm>
        </p:grpSpPr>
        <p:sp>
          <p:nvSpPr>
            <p:cNvPr name="Freeform 5" id="5" descr="A brown sweater with ruffles  Description automatically generated"/>
            <p:cNvSpPr/>
            <p:nvPr/>
          </p:nvSpPr>
          <p:spPr>
            <a:xfrm flipH="false" flipV="false" rot="0">
              <a:off x="0" y="0"/>
              <a:ext cx="7336282" cy="5518150"/>
            </a:xfrm>
            <a:custGeom>
              <a:avLst/>
              <a:gdLst/>
              <a:ahLst/>
              <a:cxnLst/>
              <a:rect r="r" b="b" t="t" l="l"/>
              <a:pathLst>
                <a:path h="5518150" w="7336282">
                  <a:moveTo>
                    <a:pt x="0" y="0"/>
                  </a:moveTo>
                  <a:lnTo>
                    <a:pt x="7336282" y="0"/>
                  </a:lnTo>
                  <a:lnTo>
                    <a:pt x="7336282" y="5518150"/>
                  </a:lnTo>
                  <a:lnTo>
                    <a:pt x="0" y="5518150"/>
                  </a:lnTo>
                  <a:lnTo>
                    <a:pt x="0" y="0"/>
                  </a:lnTo>
                  <a:close/>
                </a:path>
              </a:pathLst>
            </a:custGeom>
            <a:blipFill>
              <a:blip r:embed="rId3"/>
              <a:stretch>
                <a:fillRect l="0" t="-16475" r="-1" b="-16474"/>
              </a:stretch>
            </a:blipFill>
          </p:spPr>
        </p:sp>
      </p:grpSp>
      <p:grpSp>
        <p:nvGrpSpPr>
          <p:cNvPr name="Group 6" id="6"/>
          <p:cNvGrpSpPr/>
          <p:nvPr/>
        </p:nvGrpSpPr>
        <p:grpSpPr>
          <a:xfrm rot="0">
            <a:off x="-365265" y="1279827"/>
            <a:ext cx="18658027" cy="9525"/>
            <a:chOff x="0" y="0"/>
            <a:chExt cx="24877370" cy="12700"/>
          </a:xfrm>
        </p:grpSpPr>
        <p:sp>
          <p:nvSpPr>
            <p:cNvPr name="Freeform 7" id="7"/>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4">
                <a:alphaModFix amt="0"/>
              </a:blip>
              <a:stretch>
                <a:fillRect l="0" t="-38118228" r="0" b="-38118228"/>
              </a:stretch>
            </a:blipFill>
            <a:ln w="9525" cap="sq">
              <a:solidFill>
                <a:srgbClr val="595959"/>
              </a:solidFill>
              <a:prstDash val="solid"/>
              <a:miter/>
            </a:ln>
          </p:spPr>
        </p:sp>
      </p:grpSp>
      <p:grpSp>
        <p:nvGrpSpPr>
          <p:cNvPr name="Group 8" id="8"/>
          <p:cNvGrpSpPr/>
          <p:nvPr/>
        </p:nvGrpSpPr>
        <p:grpSpPr>
          <a:xfrm rot="0">
            <a:off x="12072795" y="5854617"/>
            <a:ext cx="5550008" cy="4191829"/>
            <a:chOff x="0" y="0"/>
            <a:chExt cx="7400011" cy="5589105"/>
          </a:xfrm>
        </p:grpSpPr>
        <p:sp>
          <p:nvSpPr>
            <p:cNvPr name="Freeform 9" id="9" descr="A white and green romper with cartoon animals on it  Description automatically generated"/>
            <p:cNvSpPr/>
            <p:nvPr/>
          </p:nvSpPr>
          <p:spPr>
            <a:xfrm flipH="false" flipV="false" rot="0">
              <a:off x="0" y="0"/>
              <a:ext cx="7400036" cy="5589143"/>
            </a:xfrm>
            <a:custGeom>
              <a:avLst/>
              <a:gdLst/>
              <a:ahLst/>
              <a:cxnLst/>
              <a:rect r="r" b="b" t="t" l="l"/>
              <a:pathLst>
                <a:path h="5589143" w="7400036">
                  <a:moveTo>
                    <a:pt x="0" y="0"/>
                  </a:moveTo>
                  <a:lnTo>
                    <a:pt x="7400036" y="0"/>
                  </a:lnTo>
                  <a:lnTo>
                    <a:pt x="7400036" y="5589143"/>
                  </a:lnTo>
                  <a:lnTo>
                    <a:pt x="0" y="5589143"/>
                  </a:lnTo>
                  <a:lnTo>
                    <a:pt x="0" y="0"/>
                  </a:lnTo>
                  <a:close/>
                </a:path>
              </a:pathLst>
            </a:custGeom>
            <a:blipFill>
              <a:blip r:embed="rId5"/>
              <a:stretch>
                <a:fillRect l="0" t="-805" r="-31" b="-31636"/>
              </a:stretch>
            </a:blipFill>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Playful and Practical: Explore Our Kids’ Collection</a:t>
            </a:r>
          </a:p>
        </p:txBody>
      </p:sp>
      <p:sp>
        <p:nvSpPr>
          <p:cNvPr name="TextBox 14" id="14"/>
          <p:cNvSpPr txBox="true"/>
          <p:nvPr/>
        </p:nvSpPr>
        <p:spPr>
          <a:xfrm rot="0">
            <a:off x="729358" y="4201611"/>
            <a:ext cx="46401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Kids’ Collection</a:t>
            </a:r>
          </a:p>
        </p:txBody>
      </p:sp>
      <p:sp>
        <p:nvSpPr>
          <p:cNvPr name="TextBox 15" id="15"/>
          <p:cNvSpPr txBox="true"/>
          <p:nvPr/>
        </p:nvSpPr>
        <p:spPr>
          <a:xfrm rot="0">
            <a:off x="746760" y="5637200"/>
            <a:ext cx="3602612" cy="1516323"/>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Delight in our vibrant and durable kids’ apparel designed to keep up with their active lifestyles.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6528425" y="1669428"/>
            <a:ext cx="5502240" cy="8372446"/>
            <a:chOff x="0" y="0"/>
            <a:chExt cx="7336320" cy="11163262"/>
          </a:xfrm>
        </p:grpSpPr>
        <p:sp>
          <p:nvSpPr>
            <p:cNvPr name="Freeform 3" id="3" descr="A child standing on a dock  Description automatically generated"/>
            <p:cNvSpPr/>
            <p:nvPr/>
          </p:nvSpPr>
          <p:spPr>
            <a:xfrm flipH="false" flipV="false" rot="0">
              <a:off x="0" y="0"/>
              <a:ext cx="7336282" cy="11163300"/>
            </a:xfrm>
            <a:custGeom>
              <a:avLst/>
              <a:gdLst/>
              <a:ahLst/>
              <a:cxnLst/>
              <a:rect r="r" b="b" t="t" l="l"/>
              <a:pathLst>
                <a:path h="11163300" w="7336282">
                  <a:moveTo>
                    <a:pt x="0" y="0"/>
                  </a:moveTo>
                  <a:lnTo>
                    <a:pt x="7336282" y="0"/>
                  </a:lnTo>
                  <a:lnTo>
                    <a:pt x="7336282" y="11163300"/>
                  </a:lnTo>
                  <a:lnTo>
                    <a:pt x="0" y="11163300"/>
                  </a:lnTo>
                  <a:lnTo>
                    <a:pt x="0" y="0"/>
                  </a:lnTo>
                  <a:close/>
                </a:path>
              </a:pathLst>
            </a:custGeom>
            <a:blipFill>
              <a:blip r:embed="rId2"/>
              <a:stretch>
                <a:fillRect l="-26082" t="0" r="-26083" b="0"/>
              </a:stretch>
            </a:blipFill>
          </p:spPr>
        </p:sp>
      </p:grpSp>
      <p:grpSp>
        <p:nvGrpSpPr>
          <p:cNvPr name="Group 4" id="4"/>
          <p:cNvGrpSpPr/>
          <p:nvPr/>
        </p:nvGrpSpPr>
        <p:grpSpPr>
          <a:xfrm rot="0">
            <a:off x="12079576" y="1669428"/>
            <a:ext cx="5548579" cy="4184933"/>
            <a:chOff x="0" y="0"/>
            <a:chExt cx="7398106" cy="5579910"/>
          </a:xfrm>
        </p:grpSpPr>
        <p:sp>
          <p:nvSpPr>
            <p:cNvPr name="Freeform 5" id="5" descr="A white and blue romper with cartoon animals on it  Description automatically generated"/>
            <p:cNvSpPr/>
            <p:nvPr/>
          </p:nvSpPr>
          <p:spPr>
            <a:xfrm flipH="false" flipV="false" rot="0">
              <a:off x="0" y="0"/>
              <a:ext cx="7398131" cy="5579872"/>
            </a:xfrm>
            <a:custGeom>
              <a:avLst/>
              <a:gdLst/>
              <a:ahLst/>
              <a:cxnLst/>
              <a:rect r="r" b="b" t="t" l="l"/>
              <a:pathLst>
                <a:path h="5579872" w="7398131">
                  <a:moveTo>
                    <a:pt x="0" y="0"/>
                  </a:moveTo>
                  <a:lnTo>
                    <a:pt x="7398131" y="0"/>
                  </a:lnTo>
                  <a:lnTo>
                    <a:pt x="7398131" y="5579872"/>
                  </a:lnTo>
                  <a:lnTo>
                    <a:pt x="0" y="5579872"/>
                  </a:lnTo>
                  <a:lnTo>
                    <a:pt x="0" y="0"/>
                  </a:lnTo>
                  <a:close/>
                </a:path>
              </a:pathLst>
            </a:custGeom>
            <a:blipFill>
              <a:blip r:embed="rId3"/>
              <a:stretch>
                <a:fillRect l="0" t="-16475" r="-275" b="-16476"/>
              </a:stretch>
            </a:blipFill>
          </p:spPr>
        </p:sp>
      </p:grpSp>
      <p:grpSp>
        <p:nvGrpSpPr>
          <p:cNvPr name="Group 6" id="6"/>
          <p:cNvGrpSpPr/>
          <p:nvPr/>
        </p:nvGrpSpPr>
        <p:grpSpPr>
          <a:xfrm rot="0">
            <a:off x="-365265" y="1279827"/>
            <a:ext cx="18658027" cy="9525"/>
            <a:chOff x="0" y="0"/>
            <a:chExt cx="24877370" cy="12700"/>
          </a:xfrm>
        </p:grpSpPr>
        <p:sp>
          <p:nvSpPr>
            <p:cNvPr name="Freeform 7" id="7"/>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4">
                <a:alphaModFix amt="0"/>
              </a:blip>
              <a:stretch>
                <a:fillRect l="0" t="-38118228" r="0" b="-38118228"/>
              </a:stretch>
            </a:blipFill>
            <a:ln w="9525" cap="sq">
              <a:solidFill>
                <a:srgbClr val="595959"/>
              </a:solidFill>
              <a:prstDash val="solid"/>
              <a:miter/>
            </a:ln>
          </p:spPr>
        </p:sp>
      </p:grpSp>
      <p:grpSp>
        <p:nvGrpSpPr>
          <p:cNvPr name="Group 8" id="8"/>
          <p:cNvGrpSpPr/>
          <p:nvPr/>
        </p:nvGrpSpPr>
        <p:grpSpPr>
          <a:xfrm rot="0">
            <a:off x="12072795" y="5854617"/>
            <a:ext cx="5550008" cy="4191829"/>
            <a:chOff x="0" y="0"/>
            <a:chExt cx="7400011" cy="5589105"/>
          </a:xfrm>
        </p:grpSpPr>
        <p:sp>
          <p:nvSpPr>
            <p:cNvPr name="Freeform 9" id="9" descr="A pair of blue jeans with smiley faces  Description automatically generated"/>
            <p:cNvSpPr/>
            <p:nvPr/>
          </p:nvSpPr>
          <p:spPr>
            <a:xfrm flipH="false" flipV="false" rot="0">
              <a:off x="0" y="0"/>
              <a:ext cx="7400036" cy="5589143"/>
            </a:xfrm>
            <a:custGeom>
              <a:avLst/>
              <a:gdLst/>
              <a:ahLst/>
              <a:cxnLst/>
              <a:rect r="r" b="b" t="t" l="l"/>
              <a:pathLst>
                <a:path h="5589143" w="7400036">
                  <a:moveTo>
                    <a:pt x="0" y="0"/>
                  </a:moveTo>
                  <a:lnTo>
                    <a:pt x="7400036" y="0"/>
                  </a:lnTo>
                  <a:lnTo>
                    <a:pt x="7400036" y="5589143"/>
                  </a:lnTo>
                  <a:lnTo>
                    <a:pt x="0" y="5589143"/>
                  </a:lnTo>
                  <a:lnTo>
                    <a:pt x="0" y="0"/>
                  </a:lnTo>
                  <a:close/>
                </a:path>
              </a:pathLst>
            </a:custGeom>
            <a:blipFill>
              <a:blip r:embed="rId5"/>
              <a:stretch>
                <a:fillRect l="0" t="-16200" r="0" b="-16199"/>
              </a:stretch>
            </a:blipFill>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
        <p:nvSpPr>
          <p:cNvPr name="TextBox 13" id="13"/>
          <p:cNvSpPr txBox="true"/>
          <p:nvPr/>
        </p:nvSpPr>
        <p:spPr>
          <a:xfrm rot="0">
            <a:off x="729358" y="4689472"/>
            <a:ext cx="4640142" cy="841372"/>
          </a:xfrm>
          <a:prstGeom prst="rect">
            <a:avLst/>
          </a:prstGeom>
        </p:spPr>
        <p:txBody>
          <a:bodyPr anchor="t" rtlCol="false" tIns="0" lIns="0" bIns="0" rIns="0">
            <a:spAutoFit/>
          </a:bodyPr>
          <a:lstStyle/>
          <a:p>
            <a:pPr algn="l">
              <a:lnSpc>
                <a:spcPts val="3120"/>
              </a:lnSpc>
            </a:pPr>
            <a:r>
              <a:rPr lang="en-US" sz="2400" b="true">
                <a:solidFill>
                  <a:srgbClr val="000000"/>
                </a:solidFill>
                <a:latin typeface="Calibri (MS) Bold"/>
                <a:ea typeface="Calibri (MS) Bold"/>
                <a:cs typeface="Calibri (MS) Bold"/>
                <a:sym typeface="Calibri (MS) Bold"/>
              </a:rPr>
              <a:t>Playful and Practical: Explore Our Kids’ Collection</a:t>
            </a:r>
          </a:p>
        </p:txBody>
      </p:sp>
      <p:sp>
        <p:nvSpPr>
          <p:cNvPr name="TextBox 14" id="14"/>
          <p:cNvSpPr txBox="true"/>
          <p:nvPr/>
        </p:nvSpPr>
        <p:spPr>
          <a:xfrm rot="0">
            <a:off x="729358" y="4201611"/>
            <a:ext cx="4640142" cy="455809"/>
          </a:xfrm>
          <a:prstGeom prst="rect">
            <a:avLst/>
          </a:prstGeom>
        </p:spPr>
        <p:txBody>
          <a:bodyPr anchor="t" rtlCol="false" tIns="0" lIns="0" bIns="0" rIns="0">
            <a:spAutoFit/>
          </a:bodyPr>
          <a:lstStyle/>
          <a:p>
            <a:pPr algn="l">
              <a:lnSpc>
                <a:spcPts val="4000"/>
              </a:lnSpc>
            </a:pPr>
            <a:r>
              <a:rPr lang="en-US" sz="4000" b="true">
                <a:solidFill>
                  <a:srgbClr val="000000"/>
                </a:solidFill>
                <a:latin typeface="Public Sans 1 Bold"/>
                <a:ea typeface="Public Sans 1 Bold"/>
                <a:cs typeface="Public Sans 1 Bold"/>
                <a:sym typeface="Public Sans 1 Bold"/>
              </a:rPr>
              <a:t>Kids’ Collection</a:t>
            </a:r>
          </a:p>
        </p:txBody>
      </p:sp>
      <p:sp>
        <p:nvSpPr>
          <p:cNvPr name="TextBox 15" id="15"/>
          <p:cNvSpPr txBox="true"/>
          <p:nvPr/>
        </p:nvSpPr>
        <p:spPr>
          <a:xfrm rot="0">
            <a:off x="746760" y="5637200"/>
            <a:ext cx="3602612" cy="2993650"/>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Our collection combines fun, fashion, and function, ensuring your little ones stay comfortable and stylish all day long. From playful prints to sturdy fabrics, our clothes are perfect for adventures big and small.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7994513" y="4699873"/>
            <a:ext cx="2957170" cy="1000258"/>
            <a:chOff x="0" y="0"/>
            <a:chExt cx="3942893" cy="1333678"/>
          </a:xfrm>
        </p:grpSpPr>
        <p:sp>
          <p:nvSpPr>
            <p:cNvPr name="Freeform 3" id="3"/>
            <p:cNvSpPr/>
            <p:nvPr/>
          </p:nvSpPr>
          <p:spPr>
            <a:xfrm flipH="false" flipV="false" rot="0">
              <a:off x="0" y="0"/>
              <a:ext cx="3942842" cy="1333754"/>
            </a:xfrm>
            <a:custGeom>
              <a:avLst/>
              <a:gdLst/>
              <a:ahLst/>
              <a:cxnLst/>
              <a:rect r="r" b="b" t="t" l="l"/>
              <a:pathLst>
                <a:path h="1333754" w="3942842">
                  <a:moveTo>
                    <a:pt x="3351149" y="1333627"/>
                  </a:moveTo>
                  <a:lnTo>
                    <a:pt x="591693" y="1333627"/>
                  </a:lnTo>
                  <a:cubicBezTo>
                    <a:pt x="264668" y="1333627"/>
                    <a:pt x="0" y="1035177"/>
                    <a:pt x="0" y="667639"/>
                  </a:cubicBezTo>
                  <a:cubicBezTo>
                    <a:pt x="0" y="298577"/>
                    <a:pt x="264668" y="0"/>
                    <a:pt x="591693" y="0"/>
                  </a:cubicBezTo>
                  <a:lnTo>
                    <a:pt x="3351149" y="0"/>
                  </a:lnTo>
                  <a:cubicBezTo>
                    <a:pt x="3678174" y="0"/>
                    <a:pt x="3942842" y="298577"/>
                    <a:pt x="3942842" y="667639"/>
                  </a:cubicBezTo>
                  <a:cubicBezTo>
                    <a:pt x="3941445" y="1035177"/>
                    <a:pt x="3676777" y="1333754"/>
                    <a:pt x="3351149" y="1333754"/>
                  </a:cubicBezTo>
                  <a:close/>
                </a:path>
              </a:pathLst>
            </a:custGeom>
            <a:solidFill>
              <a:srgbClr val="FFFFFF"/>
            </a:solidFill>
          </p:spPr>
        </p:sp>
      </p:grpSp>
      <p:grpSp>
        <p:nvGrpSpPr>
          <p:cNvPr name="Group 4" id="4"/>
          <p:cNvGrpSpPr/>
          <p:nvPr/>
        </p:nvGrpSpPr>
        <p:grpSpPr>
          <a:xfrm rot="0">
            <a:off x="5912082" y="3227937"/>
            <a:ext cx="3475920" cy="1000258"/>
            <a:chOff x="0" y="0"/>
            <a:chExt cx="4634560" cy="1333678"/>
          </a:xfrm>
        </p:grpSpPr>
        <p:sp>
          <p:nvSpPr>
            <p:cNvPr name="Freeform 5" id="5"/>
            <p:cNvSpPr/>
            <p:nvPr/>
          </p:nvSpPr>
          <p:spPr>
            <a:xfrm flipH="false" flipV="false" rot="0">
              <a:off x="0" y="0"/>
              <a:ext cx="4634611" cy="1333754"/>
            </a:xfrm>
            <a:custGeom>
              <a:avLst/>
              <a:gdLst/>
              <a:ahLst/>
              <a:cxnLst/>
              <a:rect r="r" b="b" t="t" l="l"/>
              <a:pathLst>
                <a:path h="1333754" w="4634611">
                  <a:moveTo>
                    <a:pt x="3939032" y="1333627"/>
                  </a:moveTo>
                  <a:lnTo>
                    <a:pt x="695579" y="1333627"/>
                  </a:lnTo>
                  <a:cubicBezTo>
                    <a:pt x="311023" y="1333627"/>
                    <a:pt x="0" y="1035177"/>
                    <a:pt x="0" y="667639"/>
                  </a:cubicBezTo>
                  <a:cubicBezTo>
                    <a:pt x="0" y="298577"/>
                    <a:pt x="311023" y="0"/>
                    <a:pt x="695579" y="0"/>
                  </a:cubicBezTo>
                  <a:lnTo>
                    <a:pt x="3939032" y="0"/>
                  </a:lnTo>
                  <a:cubicBezTo>
                    <a:pt x="4323461" y="0"/>
                    <a:pt x="4634611" y="298577"/>
                    <a:pt x="4634611" y="667639"/>
                  </a:cubicBezTo>
                  <a:cubicBezTo>
                    <a:pt x="4632960" y="1035177"/>
                    <a:pt x="4321937" y="1333754"/>
                    <a:pt x="3939032" y="1333754"/>
                  </a:cubicBezTo>
                  <a:close/>
                </a:path>
              </a:pathLst>
            </a:custGeom>
            <a:solidFill>
              <a:srgbClr val="84947F"/>
            </a:solidFill>
          </p:spPr>
        </p:sp>
      </p:grpSp>
      <p:grpSp>
        <p:nvGrpSpPr>
          <p:cNvPr name="Group 6" id="6"/>
          <p:cNvGrpSpPr/>
          <p:nvPr/>
        </p:nvGrpSpPr>
        <p:grpSpPr>
          <a:xfrm rot="0">
            <a:off x="9396927" y="3227937"/>
            <a:ext cx="3489608" cy="1000258"/>
            <a:chOff x="0" y="0"/>
            <a:chExt cx="4652810" cy="1333678"/>
          </a:xfrm>
        </p:grpSpPr>
        <p:sp>
          <p:nvSpPr>
            <p:cNvPr name="Freeform 7" id="7"/>
            <p:cNvSpPr/>
            <p:nvPr/>
          </p:nvSpPr>
          <p:spPr>
            <a:xfrm flipH="false" flipV="false" rot="0">
              <a:off x="0" y="0"/>
              <a:ext cx="4652772" cy="1333754"/>
            </a:xfrm>
            <a:custGeom>
              <a:avLst/>
              <a:gdLst/>
              <a:ahLst/>
              <a:cxnLst/>
              <a:rect r="r" b="b" t="t" l="l"/>
              <a:pathLst>
                <a:path h="1333754" w="4652772">
                  <a:moveTo>
                    <a:pt x="3954526" y="1333627"/>
                  </a:moveTo>
                  <a:lnTo>
                    <a:pt x="698246" y="1333627"/>
                  </a:lnTo>
                  <a:cubicBezTo>
                    <a:pt x="312293" y="1333627"/>
                    <a:pt x="0" y="1035177"/>
                    <a:pt x="0" y="667639"/>
                  </a:cubicBezTo>
                  <a:cubicBezTo>
                    <a:pt x="0" y="298577"/>
                    <a:pt x="312293" y="0"/>
                    <a:pt x="698246" y="0"/>
                  </a:cubicBezTo>
                  <a:lnTo>
                    <a:pt x="3954526" y="0"/>
                  </a:lnTo>
                  <a:cubicBezTo>
                    <a:pt x="4340479" y="0"/>
                    <a:pt x="4652772" y="298577"/>
                    <a:pt x="4652772" y="667639"/>
                  </a:cubicBezTo>
                  <a:cubicBezTo>
                    <a:pt x="4651121" y="1035177"/>
                    <a:pt x="4338828" y="1333754"/>
                    <a:pt x="3954526" y="1333754"/>
                  </a:cubicBezTo>
                  <a:close/>
                </a:path>
              </a:pathLst>
            </a:custGeom>
            <a:solidFill>
              <a:srgbClr val="84947F"/>
            </a:solidFill>
          </p:spPr>
        </p:sp>
      </p:grpSp>
      <p:grpSp>
        <p:nvGrpSpPr>
          <p:cNvPr name="Group 8" id="8"/>
          <p:cNvGrpSpPr/>
          <p:nvPr/>
        </p:nvGrpSpPr>
        <p:grpSpPr>
          <a:xfrm rot="0">
            <a:off x="439283" y="8043329"/>
            <a:ext cx="2800826" cy="1000258"/>
            <a:chOff x="0" y="0"/>
            <a:chExt cx="3734435" cy="1333678"/>
          </a:xfrm>
        </p:grpSpPr>
        <p:sp>
          <p:nvSpPr>
            <p:cNvPr name="Freeform 9" id="9"/>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10" id="10"/>
          <p:cNvGrpSpPr/>
          <p:nvPr/>
        </p:nvGrpSpPr>
        <p:grpSpPr>
          <a:xfrm rot="0">
            <a:off x="3327168" y="8043329"/>
            <a:ext cx="2800826" cy="1000258"/>
            <a:chOff x="0" y="0"/>
            <a:chExt cx="3734435" cy="1333678"/>
          </a:xfrm>
        </p:grpSpPr>
        <p:sp>
          <p:nvSpPr>
            <p:cNvPr name="Freeform 11" id="11"/>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12" id="12"/>
          <p:cNvGrpSpPr/>
          <p:nvPr/>
        </p:nvGrpSpPr>
        <p:grpSpPr>
          <a:xfrm rot="0">
            <a:off x="6277575" y="8043329"/>
            <a:ext cx="2800826" cy="1000258"/>
            <a:chOff x="0" y="0"/>
            <a:chExt cx="3734435" cy="1333678"/>
          </a:xfrm>
        </p:grpSpPr>
        <p:sp>
          <p:nvSpPr>
            <p:cNvPr name="Freeform 13" id="13"/>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14" id="14"/>
          <p:cNvGrpSpPr/>
          <p:nvPr/>
        </p:nvGrpSpPr>
        <p:grpSpPr>
          <a:xfrm rot="0">
            <a:off x="9149239" y="8043329"/>
            <a:ext cx="2800826" cy="1000258"/>
            <a:chOff x="0" y="0"/>
            <a:chExt cx="3734435" cy="1333678"/>
          </a:xfrm>
        </p:grpSpPr>
        <p:sp>
          <p:nvSpPr>
            <p:cNvPr name="Freeform 15" id="15"/>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16" id="16"/>
          <p:cNvGrpSpPr/>
          <p:nvPr/>
        </p:nvGrpSpPr>
        <p:grpSpPr>
          <a:xfrm rot="0">
            <a:off x="12018131" y="8043329"/>
            <a:ext cx="2800826" cy="1000258"/>
            <a:chOff x="0" y="0"/>
            <a:chExt cx="3734435" cy="1333678"/>
          </a:xfrm>
        </p:grpSpPr>
        <p:sp>
          <p:nvSpPr>
            <p:cNvPr name="Freeform 17" id="17"/>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18" id="18"/>
          <p:cNvGrpSpPr/>
          <p:nvPr/>
        </p:nvGrpSpPr>
        <p:grpSpPr>
          <a:xfrm rot="0">
            <a:off x="14930685" y="8043329"/>
            <a:ext cx="2800826" cy="1000258"/>
            <a:chOff x="0" y="0"/>
            <a:chExt cx="3734435" cy="1333678"/>
          </a:xfrm>
        </p:grpSpPr>
        <p:sp>
          <p:nvSpPr>
            <p:cNvPr name="Freeform 19" id="19"/>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D5833A"/>
            </a:solidFill>
          </p:spPr>
        </p:sp>
      </p:grpSp>
      <p:grpSp>
        <p:nvGrpSpPr>
          <p:cNvPr name="Group 20" id="20"/>
          <p:cNvGrpSpPr/>
          <p:nvPr/>
        </p:nvGrpSpPr>
        <p:grpSpPr>
          <a:xfrm rot="0">
            <a:off x="-365265" y="1279827"/>
            <a:ext cx="18658027" cy="9525"/>
            <a:chOff x="0" y="0"/>
            <a:chExt cx="24877370" cy="12700"/>
          </a:xfrm>
        </p:grpSpPr>
        <p:sp>
          <p:nvSpPr>
            <p:cNvPr name="Freeform 21" id="21"/>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2">
                <a:alphaModFix amt="0"/>
              </a:blip>
              <a:stretch>
                <a:fillRect l="0" t="-38118228" r="0" b="-38118228"/>
              </a:stretch>
            </a:blipFill>
            <a:ln w="9525" cap="sq">
              <a:solidFill>
                <a:srgbClr val="595959"/>
              </a:solidFill>
              <a:prstDash val="solid"/>
              <a:miter/>
            </a:ln>
          </p:spPr>
        </p:sp>
      </p:grpSp>
      <p:sp>
        <p:nvSpPr>
          <p:cNvPr name="TextBox 22" id="22"/>
          <p:cNvSpPr txBox="true"/>
          <p:nvPr/>
        </p:nvSpPr>
        <p:spPr>
          <a:xfrm rot="0">
            <a:off x="15861359" y="8228932"/>
            <a:ext cx="1715955" cy="671601"/>
          </a:xfrm>
          <a:prstGeom prst="rect">
            <a:avLst/>
          </a:prstGeom>
        </p:spPr>
        <p:txBody>
          <a:bodyPr anchor="t" rtlCol="false" tIns="0" lIns="0" bIns="0" rIns="0">
            <a:spAutoFit/>
          </a:bodyPr>
          <a:lstStyle/>
          <a:p>
            <a:pPr algn="ctr">
              <a:lnSpc>
                <a:spcPts val="1737"/>
              </a:lnSpc>
            </a:pPr>
            <a:r>
              <a:rPr lang="en-US" sz="1448" b="true">
                <a:solidFill>
                  <a:srgbClr val="FFFFFF"/>
                </a:solidFill>
                <a:latin typeface="Public Sans 1 Medium"/>
                <a:ea typeface="Public Sans 1 Medium"/>
                <a:cs typeface="Public Sans 1 Medium"/>
                <a:sym typeface="Public Sans 1 Medium"/>
              </a:rPr>
              <a:t>M.A.M Murad</a:t>
            </a:r>
          </a:p>
          <a:p>
            <a:pPr algn="ctr">
              <a:lnSpc>
                <a:spcPts val="1737"/>
              </a:lnSpc>
            </a:pPr>
            <a:r>
              <a:rPr lang="en-US" sz="1448">
                <a:solidFill>
                  <a:srgbClr val="FFFFFF"/>
                </a:solidFill>
                <a:latin typeface="Public Sans 1 Thin"/>
                <a:ea typeface="Public Sans 1 Thin"/>
                <a:cs typeface="Public Sans 1 Thin"/>
                <a:sym typeface="Public Sans 1 Thin"/>
              </a:rPr>
              <a:t>Assistant Manager Marketing</a:t>
            </a:r>
          </a:p>
        </p:txBody>
      </p:sp>
      <p:sp>
        <p:nvSpPr>
          <p:cNvPr name="TextBox 23" id="23"/>
          <p:cNvSpPr txBox="true"/>
          <p:nvPr/>
        </p:nvSpPr>
        <p:spPr>
          <a:xfrm rot="0">
            <a:off x="8950462" y="4969059"/>
            <a:ext cx="1665713" cy="480717"/>
          </a:xfrm>
          <a:prstGeom prst="rect">
            <a:avLst/>
          </a:prstGeom>
        </p:spPr>
        <p:txBody>
          <a:bodyPr anchor="t" rtlCol="false" tIns="0" lIns="0" bIns="0" rIns="0">
            <a:spAutoFit/>
          </a:bodyPr>
          <a:lstStyle/>
          <a:p>
            <a:pPr algn="ctr">
              <a:lnSpc>
                <a:spcPts val="1800"/>
              </a:lnSpc>
            </a:pPr>
            <a:r>
              <a:rPr lang="en-US" sz="1700" b="true">
                <a:solidFill>
                  <a:srgbClr val="7E255D"/>
                </a:solidFill>
                <a:latin typeface="Calibri (MS) Bold"/>
                <a:ea typeface="Calibri (MS) Bold"/>
                <a:cs typeface="Calibri (MS) Bold"/>
                <a:sym typeface="Calibri (MS) Bold"/>
              </a:rPr>
              <a:t>FEVIN K SASIN</a:t>
            </a:r>
          </a:p>
          <a:p>
            <a:pPr algn="ctr">
              <a:lnSpc>
                <a:spcPts val="1800"/>
              </a:lnSpc>
            </a:pPr>
            <a:r>
              <a:rPr lang="en-US" sz="1500" b="true">
                <a:solidFill>
                  <a:srgbClr val="000000"/>
                </a:solidFill>
                <a:latin typeface="Public Sans 1 Bold"/>
                <a:ea typeface="Public Sans 1 Bold"/>
                <a:cs typeface="Public Sans 1 Bold"/>
                <a:sym typeface="Public Sans 1 Bold"/>
              </a:rPr>
              <a:t>Country Manager</a:t>
            </a:r>
          </a:p>
        </p:txBody>
      </p:sp>
      <p:sp>
        <p:nvSpPr>
          <p:cNvPr name="TextBox 24" id="24"/>
          <p:cNvSpPr txBox="true"/>
          <p:nvPr/>
        </p:nvSpPr>
        <p:spPr>
          <a:xfrm rot="0">
            <a:off x="1386630" y="8303409"/>
            <a:ext cx="1665713" cy="471192"/>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Abdur Rouf</a:t>
            </a:r>
          </a:p>
          <a:p>
            <a:pPr algn="ctr">
              <a:lnSpc>
                <a:spcPts val="1800"/>
              </a:lnSpc>
            </a:pPr>
            <a:r>
              <a:rPr lang="en-US" sz="1500">
                <a:solidFill>
                  <a:srgbClr val="FFFFFF"/>
                </a:solidFill>
                <a:latin typeface="Public Sans 1 Thin"/>
                <a:ea typeface="Public Sans 1 Thin"/>
                <a:cs typeface="Public Sans 1 Thin"/>
                <a:sym typeface="Public Sans 1 Thin"/>
              </a:rPr>
              <a:t>CAD Master</a:t>
            </a:r>
          </a:p>
        </p:txBody>
      </p:sp>
      <p:sp>
        <p:nvSpPr>
          <p:cNvPr name="TextBox 25" id="25"/>
          <p:cNvSpPr txBox="true"/>
          <p:nvPr/>
        </p:nvSpPr>
        <p:spPr>
          <a:xfrm rot="0">
            <a:off x="4304738" y="8303409"/>
            <a:ext cx="1665713" cy="471192"/>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Hafiz Gomsta</a:t>
            </a:r>
          </a:p>
          <a:p>
            <a:pPr algn="ctr">
              <a:lnSpc>
                <a:spcPts val="1800"/>
              </a:lnSpc>
            </a:pPr>
            <a:r>
              <a:rPr lang="en-US" sz="1500">
                <a:solidFill>
                  <a:srgbClr val="FFFFFF"/>
                </a:solidFill>
                <a:latin typeface="Public Sans 1 Thin"/>
                <a:ea typeface="Public Sans 1 Thin"/>
                <a:cs typeface="Public Sans 1 Thin"/>
                <a:sym typeface="Public Sans 1 Thin"/>
              </a:rPr>
              <a:t>Accountant</a:t>
            </a:r>
          </a:p>
        </p:txBody>
      </p:sp>
      <p:sp>
        <p:nvSpPr>
          <p:cNvPr name="TextBox 26" id="26"/>
          <p:cNvSpPr txBox="true"/>
          <p:nvPr/>
        </p:nvSpPr>
        <p:spPr>
          <a:xfrm rot="0">
            <a:off x="6974948" y="8186452"/>
            <a:ext cx="2162061" cy="695325"/>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Ariful Islam</a:t>
            </a:r>
          </a:p>
          <a:p>
            <a:pPr algn="ctr">
              <a:lnSpc>
                <a:spcPts val="1800"/>
              </a:lnSpc>
            </a:pPr>
            <a:r>
              <a:rPr lang="en-US" sz="1500">
                <a:solidFill>
                  <a:srgbClr val="FFFFFF"/>
                </a:solidFill>
                <a:latin typeface="Public Sans 1 Thin"/>
                <a:ea typeface="Public Sans 1 Thin"/>
                <a:cs typeface="Public Sans 1 Thin"/>
                <a:sym typeface="Public Sans 1 Thin"/>
              </a:rPr>
              <a:t>IT &amp; Systems Administrator</a:t>
            </a:r>
          </a:p>
        </p:txBody>
      </p:sp>
      <p:sp>
        <p:nvSpPr>
          <p:cNvPr name="TextBox 27" id="27"/>
          <p:cNvSpPr txBox="true"/>
          <p:nvPr/>
        </p:nvSpPr>
        <p:spPr>
          <a:xfrm rot="0">
            <a:off x="10048542" y="8290122"/>
            <a:ext cx="1901523" cy="695325"/>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Rafin Rayhan</a:t>
            </a:r>
          </a:p>
          <a:p>
            <a:pPr algn="ctr">
              <a:lnSpc>
                <a:spcPts val="1800"/>
              </a:lnSpc>
            </a:pPr>
            <a:r>
              <a:rPr lang="en-US" sz="1500">
                <a:solidFill>
                  <a:srgbClr val="FFFFFF"/>
                </a:solidFill>
                <a:latin typeface="Public Sans 1 Thin"/>
                <a:ea typeface="Public Sans 1 Thin"/>
                <a:cs typeface="Public Sans 1 Thin"/>
                <a:sym typeface="Public Sans 1 Thin"/>
              </a:rPr>
              <a:t>Outbound Marketing Executive </a:t>
            </a:r>
          </a:p>
        </p:txBody>
      </p:sp>
      <p:sp>
        <p:nvSpPr>
          <p:cNvPr name="TextBox 28" id="28"/>
          <p:cNvSpPr txBox="true"/>
          <p:nvPr/>
        </p:nvSpPr>
        <p:spPr>
          <a:xfrm rot="0">
            <a:off x="12886534" y="8322907"/>
            <a:ext cx="1853270" cy="477031"/>
          </a:xfrm>
          <a:prstGeom prst="rect">
            <a:avLst/>
          </a:prstGeom>
        </p:spPr>
        <p:txBody>
          <a:bodyPr anchor="t" rtlCol="false" tIns="0" lIns="0" bIns="0" rIns="0">
            <a:spAutoFit/>
          </a:bodyPr>
          <a:lstStyle/>
          <a:p>
            <a:pPr algn="ctr">
              <a:lnSpc>
                <a:spcPts val="1822"/>
              </a:lnSpc>
            </a:pPr>
            <a:r>
              <a:rPr lang="en-US" sz="1518" b="true">
                <a:solidFill>
                  <a:srgbClr val="FFFFFF"/>
                </a:solidFill>
                <a:latin typeface="Public Sans 1 Medium"/>
                <a:ea typeface="Public Sans 1 Medium"/>
                <a:cs typeface="Public Sans 1 Medium"/>
                <a:sym typeface="Public Sans 1 Medium"/>
              </a:rPr>
              <a:t>Asim Ballave</a:t>
            </a:r>
          </a:p>
          <a:p>
            <a:pPr algn="ctr">
              <a:lnSpc>
                <a:spcPts val="1822"/>
              </a:lnSpc>
            </a:pPr>
            <a:r>
              <a:rPr lang="en-US" sz="1518">
                <a:solidFill>
                  <a:srgbClr val="FFFFFF"/>
                </a:solidFill>
                <a:latin typeface="Public Sans 1 Thin"/>
                <a:ea typeface="Public Sans 1 Thin"/>
                <a:cs typeface="Public Sans 1 Thin"/>
                <a:sym typeface="Public Sans 1 Thin"/>
              </a:rPr>
              <a:t>Admin Manager</a:t>
            </a:r>
          </a:p>
        </p:txBody>
      </p:sp>
      <p:sp>
        <p:nvSpPr>
          <p:cNvPr name="TextBox 29" id="29"/>
          <p:cNvSpPr txBox="true"/>
          <p:nvPr/>
        </p:nvSpPr>
        <p:spPr>
          <a:xfrm rot="0">
            <a:off x="6634277" y="3321672"/>
            <a:ext cx="2710091" cy="907942"/>
          </a:xfrm>
          <a:prstGeom prst="rect">
            <a:avLst/>
          </a:prstGeom>
        </p:spPr>
        <p:txBody>
          <a:bodyPr anchor="t" rtlCol="false" tIns="0" lIns="0" bIns="0" rIns="0">
            <a:spAutoFit/>
          </a:bodyPr>
          <a:lstStyle/>
          <a:p>
            <a:pPr algn="ctr">
              <a:lnSpc>
                <a:spcPts val="1679"/>
              </a:lnSpc>
            </a:pPr>
            <a:r>
              <a:rPr lang="en-US" sz="1399" b="true">
                <a:solidFill>
                  <a:srgbClr val="FFFFFF"/>
                </a:solidFill>
                <a:latin typeface="Verdana Bold"/>
                <a:ea typeface="Verdana Bold"/>
                <a:cs typeface="Verdana Bold"/>
                <a:sym typeface="Verdana Bold"/>
              </a:rPr>
              <a:t>S.M ANISUR RAHMAN NANNU</a:t>
            </a:r>
          </a:p>
          <a:p>
            <a:pPr algn="ctr">
              <a:lnSpc>
                <a:spcPts val="1920"/>
              </a:lnSpc>
            </a:pPr>
            <a:r>
              <a:rPr lang="en-US" sz="1600" b="true">
                <a:solidFill>
                  <a:srgbClr val="FFFFFF"/>
                </a:solidFill>
                <a:latin typeface="Public Sans 1 Bold"/>
                <a:ea typeface="Public Sans 1 Bold"/>
                <a:cs typeface="Public Sans 1 Bold"/>
                <a:sym typeface="Public Sans 1 Bold"/>
              </a:rPr>
              <a:t>Managing Director</a:t>
            </a:r>
          </a:p>
          <a:p>
            <a:pPr algn="ctr">
              <a:lnSpc>
                <a:spcPts val="1800"/>
              </a:lnSpc>
            </a:pPr>
          </a:p>
        </p:txBody>
      </p:sp>
      <p:grpSp>
        <p:nvGrpSpPr>
          <p:cNvPr name="Group 30" id="30"/>
          <p:cNvGrpSpPr/>
          <p:nvPr/>
        </p:nvGrpSpPr>
        <p:grpSpPr>
          <a:xfrm rot="0">
            <a:off x="5272221" y="6105801"/>
            <a:ext cx="8450732" cy="9525"/>
            <a:chOff x="0" y="0"/>
            <a:chExt cx="11267643" cy="12700"/>
          </a:xfrm>
        </p:grpSpPr>
        <p:sp>
          <p:nvSpPr>
            <p:cNvPr name="Freeform 31" id="31"/>
            <p:cNvSpPr/>
            <p:nvPr/>
          </p:nvSpPr>
          <p:spPr>
            <a:xfrm flipH="false" flipV="false" rot="0">
              <a:off x="0" y="0"/>
              <a:ext cx="11267694" cy="12700"/>
            </a:xfrm>
            <a:custGeom>
              <a:avLst/>
              <a:gdLst/>
              <a:ahLst/>
              <a:cxnLst/>
              <a:rect r="r" b="b" t="t" l="l"/>
              <a:pathLst>
                <a:path h="12700" w="11267694">
                  <a:moveTo>
                    <a:pt x="0" y="0"/>
                  </a:moveTo>
                  <a:lnTo>
                    <a:pt x="11267694" y="12700"/>
                  </a:lnTo>
                </a:path>
              </a:pathLst>
            </a:custGeom>
            <a:blipFill>
              <a:blip r:embed="rId2">
                <a:alphaModFix amt="0"/>
              </a:blip>
              <a:stretch>
                <a:fillRect l="0" t="-17237437" r="0" b="-17237437"/>
              </a:stretch>
            </a:blipFill>
            <a:ln w="9525" cap="sq">
              <a:solidFill>
                <a:srgbClr val="989898"/>
              </a:solidFill>
              <a:prstDash val="solid"/>
              <a:miter/>
            </a:ln>
          </p:spPr>
        </p:sp>
      </p:grpSp>
      <p:grpSp>
        <p:nvGrpSpPr>
          <p:cNvPr name="Group 32" id="32"/>
          <p:cNvGrpSpPr/>
          <p:nvPr/>
        </p:nvGrpSpPr>
        <p:grpSpPr>
          <a:xfrm rot="0">
            <a:off x="7842342" y="4490152"/>
            <a:ext cx="3123495" cy="9525"/>
            <a:chOff x="0" y="0"/>
            <a:chExt cx="4164660" cy="12700"/>
          </a:xfrm>
        </p:grpSpPr>
        <p:sp>
          <p:nvSpPr>
            <p:cNvPr name="Freeform 33" id="33"/>
            <p:cNvSpPr/>
            <p:nvPr/>
          </p:nvSpPr>
          <p:spPr>
            <a:xfrm flipH="false" flipV="false" rot="0">
              <a:off x="0" y="0"/>
              <a:ext cx="4164711" cy="12700"/>
            </a:xfrm>
            <a:custGeom>
              <a:avLst/>
              <a:gdLst/>
              <a:ahLst/>
              <a:cxnLst/>
              <a:rect r="r" b="b" t="t" l="l"/>
              <a:pathLst>
                <a:path h="12700" w="4164711">
                  <a:moveTo>
                    <a:pt x="0" y="0"/>
                  </a:moveTo>
                  <a:lnTo>
                    <a:pt x="4164711" y="12700"/>
                  </a:lnTo>
                </a:path>
              </a:pathLst>
            </a:custGeom>
            <a:blipFill>
              <a:blip r:embed="rId2">
                <a:alphaModFix amt="0"/>
              </a:blip>
              <a:stretch>
                <a:fillRect l="0" t="-6339650" r="1" b="-6339650"/>
              </a:stretch>
            </a:blipFill>
            <a:ln w="9525" cap="sq">
              <a:solidFill>
                <a:srgbClr val="989898"/>
              </a:solidFill>
              <a:prstDash val="solid"/>
              <a:miter/>
            </a:ln>
          </p:spPr>
        </p:sp>
      </p:grpSp>
      <p:grpSp>
        <p:nvGrpSpPr>
          <p:cNvPr name="Group 34" id="34"/>
          <p:cNvGrpSpPr/>
          <p:nvPr/>
        </p:nvGrpSpPr>
        <p:grpSpPr>
          <a:xfrm rot="0">
            <a:off x="1843011" y="7732471"/>
            <a:ext cx="14612445" cy="9525"/>
            <a:chOff x="0" y="0"/>
            <a:chExt cx="19483260" cy="12700"/>
          </a:xfrm>
        </p:grpSpPr>
        <p:sp>
          <p:nvSpPr>
            <p:cNvPr name="Freeform 35" id="35"/>
            <p:cNvSpPr/>
            <p:nvPr/>
          </p:nvSpPr>
          <p:spPr>
            <a:xfrm flipH="false" flipV="false" rot="0">
              <a:off x="0" y="0"/>
              <a:ext cx="19483197" cy="12700"/>
            </a:xfrm>
            <a:custGeom>
              <a:avLst/>
              <a:gdLst/>
              <a:ahLst/>
              <a:cxnLst/>
              <a:rect r="r" b="b" t="t" l="l"/>
              <a:pathLst>
                <a:path h="12700" w="19483197">
                  <a:moveTo>
                    <a:pt x="0" y="0"/>
                  </a:moveTo>
                  <a:lnTo>
                    <a:pt x="19483197" y="12700"/>
                  </a:lnTo>
                </a:path>
              </a:pathLst>
            </a:custGeom>
            <a:blipFill>
              <a:blip r:embed="rId2">
                <a:alphaModFix amt="0"/>
              </a:blip>
              <a:stretch>
                <a:fillRect l="0" t="-29842289" r="0" b="-29842289"/>
              </a:stretch>
            </a:blipFill>
            <a:ln w="9525" cap="sq">
              <a:solidFill>
                <a:srgbClr val="989898"/>
              </a:solidFill>
              <a:prstDash val="solid"/>
              <a:miter/>
            </a:ln>
          </p:spPr>
        </p:sp>
      </p:grpSp>
      <p:grpSp>
        <p:nvGrpSpPr>
          <p:cNvPr name="Group 36" id="36"/>
          <p:cNvGrpSpPr/>
          <p:nvPr/>
        </p:nvGrpSpPr>
        <p:grpSpPr>
          <a:xfrm rot="5400000">
            <a:off x="5114411" y="6254086"/>
            <a:ext cx="315620" cy="9525"/>
            <a:chOff x="0" y="0"/>
            <a:chExt cx="420827" cy="12700"/>
          </a:xfrm>
        </p:grpSpPr>
        <p:sp>
          <p:nvSpPr>
            <p:cNvPr name="Freeform 37" id="37"/>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38" id="38"/>
          <p:cNvGrpSpPr/>
          <p:nvPr/>
        </p:nvGrpSpPr>
        <p:grpSpPr>
          <a:xfrm rot="5400000">
            <a:off x="1686144" y="7880756"/>
            <a:ext cx="315620" cy="9525"/>
            <a:chOff x="0" y="0"/>
            <a:chExt cx="420827" cy="12700"/>
          </a:xfrm>
        </p:grpSpPr>
        <p:sp>
          <p:nvSpPr>
            <p:cNvPr name="Freeform 39" id="39"/>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40" id="40"/>
          <p:cNvGrpSpPr/>
          <p:nvPr/>
        </p:nvGrpSpPr>
        <p:grpSpPr>
          <a:xfrm rot="5400000">
            <a:off x="13565143" y="6254086"/>
            <a:ext cx="315620" cy="9525"/>
            <a:chOff x="0" y="0"/>
            <a:chExt cx="420827" cy="12700"/>
          </a:xfrm>
        </p:grpSpPr>
        <p:sp>
          <p:nvSpPr>
            <p:cNvPr name="Freeform 41" id="41"/>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42" id="42"/>
          <p:cNvGrpSpPr/>
          <p:nvPr/>
        </p:nvGrpSpPr>
        <p:grpSpPr>
          <a:xfrm rot="5400000">
            <a:off x="16288121" y="7880756"/>
            <a:ext cx="315620" cy="9525"/>
            <a:chOff x="0" y="0"/>
            <a:chExt cx="420827" cy="12700"/>
          </a:xfrm>
        </p:grpSpPr>
        <p:sp>
          <p:nvSpPr>
            <p:cNvPr name="Freeform 43" id="43"/>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44" id="44"/>
          <p:cNvGrpSpPr/>
          <p:nvPr/>
        </p:nvGrpSpPr>
        <p:grpSpPr>
          <a:xfrm rot="5400000">
            <a:off x="10820162" y="5952754"/>
            <a:ext cx="315620" cy="9525"/>
            <a:chOff x="0" y="0"/>
            <a:chExt cx="420827" cy="12700"/>
          </a:xfrm>
        </p:grpSpPr>
        <p:sp>
          <p:nvSpPr>
            <p:cNvPr name="Freeform 45" id="45"/>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46" id="46"/>
          <p:cNvGrpSpPr/>
          <p:nvPr/>
        </p:nvGrpSpPr>
        <p:grpSpPr>
          <a:xfrm rot="5400000">
            <a:off x="13716610" y="7574661"/>
            <a:ext cx="315620" cy="9525"/>
            <a:chOff x="0" y="0"/>
            <a:chExt cx="420827" cy="12700"/>
          </a:xfrm>
        </p:grpSpPr>
        <p:sp>
          <p:nvSpPr>
            <p:cNvPr name="Freeform 47" id="47"/>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48" id="48"/>
          <p:cNvGrpSpPr/>
          <p:nvPr/>
        </p:nvGrpSpPr>
        <p:grpSpPr>
          <a:xfrm rot="5400000">
            <a:off x="7675007" y="5957516"/>
            <a:ext cx="315620" cy="9525"/>
            <a:chOff x="0" y="0"/>
            <a:chExt cx="420827" cy="12700"/>
          </a:xfrm>
        </p:grpSpPr>
        <p:sp>
          <p:nvSpPr>
            <p:cNvPr name="Freeform 49" id="49"/>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50" id="50"/>
          <p:cNvGrpSpPr/>
          <p:nvPr/>
        </p:nvGrpSpPr>
        <p:grpSpPr>
          <a:xfrm rot="5400000">
            <a:off x="9243879" y="4332341"/>
            <a:ext cx="315620" cy="9525"/>
            <a:chOff x="0" y="0"/>
            <a:chExt cx="420827" cy="12700"/>
          </a:xfrm>
        </p:grpSpPr>
        <p:sp>
          <p:nvSpPr>
            <p:cNvPr name="Freeform 51" id="51"/>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52" id="52"/>
          <p:cNvGrpSpPr/>
          <p:nvPr/>
        </p:nvGrpSpPr>
        <p:grpSpPr>
          <a:xfrm rot="5400000">
            <a:off x="7684532" y="4647962"/>
            <a:ext cx="315620" cy="9525"/>
            <a:chOff x="0" y="0"/>
            <a:chExt cx="420827" cy="12700"/>
          </a:xfrm>
        </p:grpSpPr>
        <p:sp>
          <p:nvSpPr>
            <p:cNvPr name="Freeform 53" id="53"/>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54" id="54"/>
          <p:cNvGrpSpPr/>
          <p:nvPr/>
        </p:nvGrpSpPr>
        <p:grpSpPr>
          <a:xfrm rot="5400000">
            <a:off x="10798502" y="4647962"/>
            <a:ext cx="315620" cy="9525"/>
            <a:chOff x="0" y="0"/>
            <a:chExt cx="420827" cy="12700"/>
          </a:xfrm>
        </p:grpSpPr>
        <p:sp>
          <p:nvSpPr>
            <p:cNvPr name="Freeform 55" id="55"/>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grpSp>
        <p:nvGrpSpPr>
          <p:cNvPr name="Group 56" id="56"/>
          <p:cNvGrpSpPr/>
          <p:nvPr/>
        </p:nvGrpSpPr>
        <p:grpSpPr>
          <a:xfrm rot="5400000">
            <a:off x="4971802" y="7574661"/>
            <a:ext cx="315620" cy="9525"/>
            <a:chOff x="0" y="0"/>
            <a:chExt cx="420827" cy="12700"/>
          </a:xfrm>
        </p:grpSpPr>
        <p:sp>
          <p:nvSpPr>
            <p:cNvPr name="Freeform 57" id="57"/>
            <p:cNvSpPr/>
            <p:nvPr/>
          </p:nvSpPr>
          <p:spPr>
            <a:xfrm flipH="false" flipV="false" rot="0">
              <a:off x="0" y="0"/>
              <a:ext cx="420878" cy="12700"/>
            </a:xfrm>
            <a:custGeom>
              <a:avLst/>
              <a:gdLst/>
              <a:ahLst/>
              <a:cxnLst/>
              <a:rect r="r" b="b" t="t" l="l"/>
              <a:pathLst>
                <a:path h="12700" w="420878">
                  <a:moveTo>
                    <a:pt x="0" y="0"/>
                  </a:moveTo>
                  <a:lnTo>
                    <a:pt x="420878" y="12700"/>
                  </a:lnTo>
                </a:path>
              </a:pathLst>
            </a:custGeom>
            <a:blipFill>
              <a:blip r:embed="rId2">
                <a:alphaModFix amt="0"/>
              </a:blip>
              <a:stretch>
                <a:fillRect l="0" t="-595656" r="12" b="-595656"/>
              </a:stretch>
            </a:blipFill>
            <a:ln w="9525" cap="sq">
              <a:solidFill>
                <a:srgbClr val="989898"/>
              </a:solidFill>
              <a:prstDash val="solid"/>
              <a:miter/>
            </a:ln>
          </p:spPr>
        </p:sp>
      </p:grpSp>
      <p:sp>
        <p:nvSpPr>
          <p:cNvPr name="TextBox 58" id="58"/>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59" id="59"/>
          <p:cNvGrpSpPr/>
          <p:nvPr/>
        </p:nvGrpSpPr>
        <p:grpSpPr>
          <a:xfrm rot="0">
            <a:off x="87116" y="293380"/>
            <a:ext cx="1284484" cy="963920"/>
            <a:chOff x="0" y="0"/>
            <a:chExt cx="1712646" cy="1285227"/>
          </a:xfrm>
        </p:grpSpPr>
        <p:sp>
          <p:nvSpPr>
            <p:cNvPr name="Freeform 60" id="60"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3"/>
              <a:stretch>
                <a:fillRect l="0" t="-129" r="-2" b="-128"/>
              </a:stretch>
            </a:blipFill>
          </p:spPr>
        </p:sp>
      </p:grpSp>
      <p:grpSp>
        <p:nvGrpSpPr>
          <p:cNvPr name="Group 61" id="61"/>
          <p:cNvGrpSpPr/>
          <p:nvPr/>
        </p:nvGrpSpPr>
        <p:grpSpPr>
          <a:xfrm rot="0">
            <a:off x="9533649" y="6415097"/>
            <a:ext cx="2957170" cy="1000258"/>
            <a:chOff x="0" y="0"/>
            <a:chExt cx="3942893" cy="1333678"/>
          </a:xfrm>
        </p:grpSpPr>
        <p:sp>
          <p:nvSpPr>
            <p:cNvPr name="Freeform 62" id="62"/>
            <p:cNvSpPr/>
            <p:nvPr/>
          </p:nvSpPr>
          <p:spPr>
            <a:xfrm flipH="false" flipV="false" rot="0">
              <a:off x="0" y="0"/>
              <a:ext cx="3942842" cy="1333754"/>
            </a:xfrm>
            <a:custGeom>
              <a:avLst/>
              <a:gdLst/>
              <a:ahLst/>
              <a:cxnLst/>
              <a:rect r="r" b="b" t="t" l="l"/>
              <a:pathLst>
                <a:path h="1333754" w="3942842">
                  <a:moveTo>
                    <a:pt x="3351149" y="1333627"/>
                  </a:moveTo>
                  <a:lnTo>
                    <a:pt x="591693" y="1333627"/>
                  </a:lnTo>
                  <a:cubicBezTo>
                    <a:pt x="264668" y="1333627"/>
                    <a:pt x="0" y="1035177"/>
                    <a:pt x="0" y="667639"/>
                  </a:cubicBezTo>
                  <a:cubicBezTo>
                    <a:pt x="0" y="298577"/>
                    <a:pt x="264668" y="0"/>
                    <a:pt x="591693" y="0"/>
                  </a:cubicBezTo>
                  <a:lnTo>
                    <a:pt x="3351149" y="0"/>
                  </a:lnTo>
                  <a:cubicBezTo>
                    <a:pt x="3678174" y="0"/>
                    <a:pt x="3942842" y="298577"/>
                    <a:pt x="3942842" y="667639"/>
                  </a:cubicBezTo>
                  <a:cubicBezTo>
                    <a:pt x="3941445" y="1035177"/>
                    <a:pt x="3676777" y="1333754"/>
                    <a:pt x="3351149" y="1333754"/>
                  </a:cubicBezTo>
                  <a:close/>
                </a:path>
              </a:pathLst>
            </a:custGeom>
            <a:solidFill>
              <a:srgbClr val="575B42"/>
            </a:solidFill>
          </p:spPr>
        </p:sp>
      </p:grpSp>
      <p:sp>
        <p:nvSpPr>
          <p:cNvPr name="TextBox 63" id="63"/>
          <p:cNvSpPr txBox="true"/>
          <p:nvPr/>
        </p:nvSpPr>
        <p:spPr>
          <a:xfrm rot="0">
            <a:off x="10352418" y="6638496"/>
            <a:ext cx="1665713" cy="695325"/>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Afzal Hossain</a:t>
            </a:r>
          </a:p>
          <a:p>
            <a:pPr algn="ctr">
              <a:lnSpc>
                <a:spcPts val="1800"/>
              </a:lnSpc>
            </a:pPr>
            <a:r>
              <a:rPr lang="en-US" sz="1500">
                <a:solidFill>
                  <a:srgbClr val="FFFFFF"/>
                </a:solidFill>
                <a:latin typeface="Public Sans 1"/>
                <a:ea typeface="Public Sans 1"/>
                <a:cs typeface="Public Sans 1"/>
                <a:sym typeface="Public Sans 1"/>
              </a:rPr>
              <a:t>Head of Production</a:t>
            </a:r>
          </a:p>
        </p:txBody>
      </p:sp>
      <p:grpSp>
        <p:nvGrpSpPr>
          <p:cNvPr name="Group 64" id="64"/>
          <p:cNvGrpSpPr/>
          <p:nvPr/>
        </p:nvGrpSpPr>
        <p:grpSpPr>
          <a:xfrm rot="0">
            <a:off x="3809762" y="6455435"/>
            <a:ext cx="2800826" cy="1000258"/>
            <a:chOff x="0" y="0"/>
            <a:chExt cx="3734435" cy="1333678"/>
          </a:xfrm>
        </p:grpSpPr>
        <p:sp>
          <p:nvSpPr>
            <p:cNvPr name="Freeform 65" id="65"/>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575B42"/>
            </a:solidFill>
          </p:spPr>
        </p:sp>
      </p:grpSp>
      <p:grpSp>
        <p:nvGrpSpPr>
          <p:cNvPr name="Group 66" id="66"/>
          <p:cNvGrpSpPr/>
          <p:nvPr/>
        </p:nvGrpSpPr>
        <p:grpSpPr>
          <a:xfrm rot="0">
            <a:off x="6716639" y="6393551"/>
            <a:ext cx="2800826" cy="1000258"/>
            <a:chOff x="0" y="0"/>
            <a:chExt cx="3734435" cy="1333678"/>
          </a:xfrm>
        </p:grpSpPr>
        <p:sp>
          <p:nvSpPr>
            <p:cNvPr name="Freeform 67" id="67"/>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575B42"/>
            </a:solidFill>
          </p:spPr>
        </p:sp>
      </p:grpSp>
      <p:sp>
        <p:nvSpPr>
          <p:cNvPr name="TextBox 68" id="68"/>
          <p:cNvSpPr txBox="true"/>
          <p:nvPr/>
        </p:nvSpPr>
        <p:spPr>
          <a:xfrm rot="0">
            <a:off x="7664929" y="6638496"/>
            <a:ext cx="1665713" cy="702021"/>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Sahinur Hossain</a:t>
            </a:r>
          </a:p>
          <a:p>
            <a:pPr algn="ctr">
              <a:lnSpc>
                <a:spcPts val="1800"/>
              </a:lnSpc>
            </a:pPr>
            <a:r>
              <a:rPr lang="en-US" sz="1500">
                <a:solidFill>
                  <a:srgbClr val="FFFFFF"/>
                </a:solidFill>
                <a:latin typeface="Public Sans 1 Thin"/>
                <a:ea typeface="Public Sans 1 Thin"/>
                <a:cs typeface="Public Sans 1 Thin"/>
                <a:sym typeface="Public Sans 1 Thin"/>
              </a:rPr>
              <a:t>Head of Design &amp; Development</a:t>
            </a:r>
          </a:p>
        </p:txBody>
      </p:sp>
      <p:grpSp>
        <p:nvGrpSpPr>
          <p:cNvPr name="Group 69" id="69"/>
          <p:cNvGrpSpPr/>
          <p:nvPr/>
        </p:nvGrpSpPr>
        <p:grpSpPr>
          <a:xfrm rot="0">
            <a:off x="12512754" y="6444339"/>
            <a:ext cx="2800826" cy="1000258"/>
            <a:chOff x="0" y="0"/>
            <a:chExt cx="3734435" cy="1333678"/>
          </a:xfrm>
        </p:grpSpPr>
        <p:sp>
          <p:nvSpPr>
            <p:cNvPr name="Freeform 70" id="70"/>
            <p:cNvSpPr/>
            <p:nvPr/>
          </p:nvSpPr>
          <p:spPr>
            <a:xfrm flipH="false" flipV="false" rot="0">
              <a:off x="0" y="0"/>
              <a:ext cx="3734435" cy="1333754"/>
            </a:xfrm>
            <a:custGeom>
              <a:avLst/>
              <a:gdLst/>
              <a:ahLst/>
              <a:cxnLst/>
              <a:rect r="r" b="b" t="t" l="l"/>
              <a:pathLst>
                <a:path h="1333754" w="3734435">
                  <a:moveTo>
                    <a:pt x="3142742" y="1333627"/>
                  </a:moveTo>
                  <a:lnTo>
                    <a:pt x="591693" y="1333627"/>
                  </a:lnTo>
                  <a:cubicBezTo>
                    <a:pt x="264668" y="1333627"/>
                    <a:pt x="0" y="1035177"/>
                    <a:pt x="0" y="667639"/>
                  </a:cubicBezTo>
                  <a:cubicBezTo>
                    <a:pt x="0" y="298577"/>
                    <a:pt x="264668" y="0"/>
                    <a:pt x="591693" y="0"/>
                  </a:cubicBezTo>
                  <a:lnTo>
                    <a:pt x="3142742" y="0"/>
                  </a:lnTo>
                  <a:cubicBezTo>
                    <a:pt x="3469767" y="0"/>
                    <a:pt x="3734435" y="298577"/>
                    <a:pt x="3734435" y="667639"/>
                  </a:cubicBezTo>
                  <a:cubicBezTo>
                    <a:pt x="3733038" y="1035177"/>
                    <a:pt x="3468370" y="1333754"/>
                    <a:pt x="3142742" y="1333754"/>
                  </a:cubicBezTo>
                  <a:close/>
                </a:path>
              </a:pathLst>
            </a:custGeom>
            <a:solidFill>
              <a:srgbClr val="575B42"/>
            </a:solidFill>
          </p:spPr>
        </p:sp>
      </p:grpSp>
      <p:sp>
        <p:nvSpPr>
          <p:cNvPr name="TextBox 71" id="71"/>
          <p:cNvSpPr txBox="true"/>
          <p:nvPr/>
        </p:nvSpPr>
        <p:spPr>
          <a:xfrm rot="0">
            <a:off x="13496301" y="6638496"/>
            <a:ext cx="1665713" cy="695325"/>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Rubel Talukder</a:t>
            </a:r>
          </a:p>
          <a:p>
            <a:pPr algn="ctr">
              <a:lnSpc>
                <a:spcPts val="1800"/>
              </a:lnSpc>
            </a:pPr>
            <a:r>
              <a:rPr lang="en-US" sz="1500">
                <a:solidFill>
                  <a:srgbClr val="FFFFFF"/>
                </a:solidFill>
                <a:latin typeface="Public Sans 1 Thin"/>
                <a:ea typeface="Public Sans 1 Thin"/>
                <a:cs typeface="Public Sans 1 Thin"/>
                <a:sym typeface="Public Sans 1 Thin"/>
              </a:rPr>
              <a:t>Head of Quality Control</a:t>
            </a:r>
          </a:p>
        </p:txBody>
      </p:sp>
      <p:grpSp>
        <p:nvGrpSpPr>
          <p:cNvPr name="Group 72" id="72"/>
          <p:cNvGrpSpPr/>
          <p:nvPr/>
        </p:nvGrpSpPr>
        <p:grpSpPr>
          <a:xfrm rot="0">
            <a:off x="6001431" y="3309952"/>
            <a:ext cx="836228" cy="836228"/>
            <a:chOff x="0" y="0"/>
            <a:chExt cx="812800" cy="812800"/>
          </a:xfrm>
        </p:grpSpPr>
        <p:sp>
          <p:nvSpPr>
            <p:cNvPr name="Freeform 73" id="73" descr="A person standing in a room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680" r="0" b="-680"/>
              </a:stretch>
            </a:blipFill>
          </p:spPr>
        </p:sp>
      </p:grpSp>
      <p:grpSp>
        <p:nvGrpSpPr>
          <p:cNvPr name="Group 74" id="74"/>
          <p:cNvGrpSpPr/>
          <p:nvPr/>
        </p:nvGrpSpPr>
        <p:grpSpPr>
          <a:xfrm rot="0">
            <a:off x="9517466" y="3274132"/>
            <a:ext cx="872048" cy="872048"/>
            <a:chOff x="0" y="0"/>
            <a:chExt cx="812800" cy="812800"/>
          </a:xfrm>
        </p:grpSpPr>
        <p:sp>
          <p:nvSpPr>
            <p:cNvPr name="Freeform 75" id="75" descr="A person with a beard wearing a blue and white checkered shirt and tie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020" t="0" r="-3020" b="0"/>
              </a:stretch>
            </a:blipFill>
          </p:spPr>
        </p:sp>
      </p:grpSp>
      <p:grpSp>
        <p:nvGrpSpPr>
          <p:cNvPr name="Group 76" id="76"/>
          <p:cNvGrpSpPr/>
          <p:nvPr/>
        </p:nvGrpSpPr>
        <p:grpSpPr>
          <a:xfrm rot="0">
            <a:off x="3915982" y="6587769"/>
            <a:ext cx="777512" cy="777512"/>
            <a:chOff x="0" y="0"/>
            <a:chExt cx="812800" cy="812800"/>
          </a:xfrm>
        </p:grpSpPr>
        <p:sp>
          <p:nvSpPr>
            <p:cNvPr name="Freeform 77" id="77" descr="A person wearing glasses and a plaid shirt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027" r="0" b="-1027"/>
              </a:stretch>
            </a:blipFill>
          </p:spPr>
        </p:sp>
      </p:grpSp>
      <p:sp>
        <p:nvSpPr>
          <p:cNvPr name="TextBox 78" id="78"/>
          <p:cNvSpPr txBox="true"/>
          <p:nvPr/>
        </p:nvSpPr>
        <p:spPr>
          <a:xfrm rot="0">
            <a:off x="6508677" y="1994440"/>
            <a:ext cx="5977830" cy="1079500"/>
          </a:xfrm>
          <a:prstGeom prst="rect">
            <a:avLst/>
          </a:prstGeom>
        </p:spPr>
        <p:txBody>
          <a:bodyPr anchor="t" rtlCol="false" tIns="0" lIns="0" bIns="0" rIns="0">
            <a:spAutoFit/>
          </a:bodyPr>
          <a:lstStyle/>
          <a:p>
            <a:pPr algn="ctr">
              <a:lnSpc>
                <a:spcPts val="8000"/>
              </a:lnSpc>
            </a:pPr>
            <a:r>
              <a:rPr lang="en-US" sz="8000">
                <a:solidFill>
                  <a:srgbClr val="000000"/>
                </a:solidFill>
                <a:latin typeface="Public Sans 1"/>
                <a:ea typeface="Public Sans 1"/>
                <a:cs typeface="Public Sans 1"/>
                <a:sym typeface="Public Sans 1"/>
              </a:rPr>
              <a:t>Organogram</a:t>
            </a:r>
          </a:p>
        </p:txBody>
      </p:sp>
      <p:sp>
        <p:nvSpPr>
          <p:cNvPr name="TextBox 79" id="79"/>
          <p:cNvSpPr txBox="true"/>
          <p:nvPr/>
        </p:nvSpPr>
        <p:spPr>
          <a:xfrm rot="0">
            <a:off x="10476719" y="3353867"/>
            <a:ext cx="2237118" cy="761371"/>
          </a:xfrm>
          <a:prstGeom prst="rect">
            <a:avLst/>
          </a:prstGeom>
        </p:spPr>
        <p:txBody>
          <a:bodyPr anchor="t" rtlCol="false" tIns="0" lIns="0" bIns="0" rIns="0">
            <a:spAutoFit/>
          </a:bodyPr>
          <a:lstStyle/>
          <a:p>
            <a:pPr algn="ctr">
              <a:lnSpc>
                <a:spcPts val="2039"/>
              </a:lnSpc>
            </a:pPr>
            <a:r>
              <a:rPr lang="en-US" sz="1700" b="true">
                <a:solidFill>
                  <a:srgbClr val="FFFFFF"/>
                </a:solidFill>
                <a:latin typeface="Calibri (MS) Bold"/>
                <a:ea typeface="Calibri (MS) Bold"/>
                <a:cs typeface="Calibri (MS) Bold"/>
                <a:sym typeface="Calibri (MS) Bold"/>
              </a:rPr>
              <a:t>ZAHANGIR ALAM RIPON</a:t>
            </a:r>
          </a:p>
          <a:p>
            <a:pPr algn="ctr">
              <a:lnSpc>
                <a:spcPts val="1800"/>
              </a:lnSpc>
            </a:pPr>
            <a:r>
              <a:rPr lang="en-US" sz="1500" b="true">
                <a:solidFill>
                  <a:srgbClr val="FFFFFF"/>
                </a:solidFill>
                <a:latin typeface="Calibri (MS) Bold"/>
                <a:ea typeface="Calibri (MS) Bold"/>
                <a:cs typeface="Calibri (MS) Bold"/>
                <a:sym typeface="Calibri (MS) Bold"/>
              </a:rPr>
              <a:t>Chairman</a:t>
            </a:r>
          </a:p>
          <a:p>
            <a:pPr algn="ctr">
              <a:lnSpc>
                <a:spcPts val="1800"/>
              </a:lnSpc>
            </a:pPr>
          </a:p>
        </p:txBody>
      </p:sp>
      <p:sp>
        <p:nvSpPr>
          <p:cNvPr name="TextBox 80" id="80"/>
          <p:cNvSpPr txBox="true"/>
          <p:nvPr/>
        </p:nvSpPr>
        <p:spPr>
          <a:xfrm rot="0">
            <a:off x="4753832" y="6638496"/>
            <a:ext cx="1665713" cy="695325"/>
          </a:xfrm>
          <a:prstGeom prst="rect">
            <a:avLst/>
          </a:prstGeom>
        </p:spPr>
        <p:txBody>
          <a:bodyPr anchor="t" rtlCol="false" tIns="0" lIns="0" bIns="0" rIns="0">
            <a:spAutoFit/>
          </a:bodyPr>
          <a:lstStyle/>
          <a:p>
            <a:pPr algn="ctr">
              <a:lnSpc>
                <a:spcPts val="1800"/>
              </a:lnSpc>
            </a:pPr>
            <a:r>
              <a:rPr lang="en-US" sz="1500" b="true">
                <a:solidFill>
                  <a:srgbClr val="FFFFFF"/>
                </a:solidFill>
                <a:latin typeface="Public Sans 1 Medium"/>
                <a:ea typeface="Public Sans 1 Medium"/>
                <a:cs typeface="Public Sans 1 Medium"/>
                <a:sym typeface="Public Sans 1 Medium"/>
              </a:rPr>
              <a:t>Paritosh Debnath</a:t>
            </a:r>
          </a:p>
          <a:p>
            <a:pPr algn="ctr">
              <a:lnSpc>
                <a:spcPts val="1800"/>
              </a:lnSpc>
            </a:pPr>
            <a:r>
              <a:rPr lang="en-US" sz="1500">
                <a:solidFill>
                  <a:srgbClr val="FFFFFF"/>
                </a:solidFill>
                <a:latin typeface="Public Sans 1"/>
                <a:ea typeface="Public Sans 1"/>
                <a:cs typeface="Public Sans 1"/>
                <a:sym typeface="Public Sans 1"/>
              </a:rPr>
              <a:t>Head of Merchandising</a:t>
            </a:r>
          </a:p>
        </p:txBody>
      </p:sp>
      <p:grpSp>
        <p:nvGrpSpPr>
          <p:cNvPr name="Group 81" id="81"/>
          <p:cNvGrpSpPr/>
          <p:nvPr/>
        </p:nvGrpSpPr>
        <p:grpSpPr>
          <a:xfrm rot="0">
            <a:off x="8089422" y="4781779"/>
            <a:ext cx="874327" cy="874327"/>
            <a:chOff x="0" y="0"/>
            <a:chExt cx="812800" cy="812800"/>
          </a:xfrm>
        </p:grpSpPr>
        <p:sp>
          <p:nvSpPr>
            <p:cNvPr name="Freeform 82" id="82" descr="A person wearing glasses and a plaid shirt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2563" r="0" b="-2563"/>
              </a:stretch>
            </a:blipFill>
          </p:spPr>
        </p:sp>
      </p:grpSp>
      <p:grpSp>
        <p:nvGrpSpPr>
          <p:cNvPr name="Group 83" id="83"/>
          <p:cNvGrpSpPr/>
          <p:nvPr/>
        </p:nvGrpSpPr>
        <p:grpSpPr>
          <a:xfrm rot="0">
            <a:off x="3560045" y="8142265"/>
            <a:ext cx="803005" cy="803005"/>
            <a:chOff x="0" y="0"/>
            <a:chExt cx="812800" cy="812800"/>
          </a:xfrm>
        </p:grpSpPr>
        <p:sp>
          <p:nvSpPr>
            <p:cNvPr name="Freeform 84" id="8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3246" t="0" r="-3246" b="0"/>
              </a:stretch>
            </a:blipFill>
          </p:spPr>
        </p:sp>
      </p:grpSp>
      <p:grpSp>
        <p:nvGrpSpPr>
          <p:cNvPr name="Group 85" id="85"/>
          <p:cNvGrpSpPr/>
          <p:nvPr/>
        </p:nvGrpSpPr>
        <p:grpSpPr>
          <a:xfrm rot="0">
            <a:off x="12690843" y="6530987"/>
            <a:ext cx="849155" cy="849155"/>
            <a:chOff x="0" y="0"/>
            <a:chExt cx="812800" cy="812800"/>
          </a:xfrm>
        </p:grpSpPr>
        <p:sp>
          <p:nvSpPr>
            <p:cNvPr name="Freeform 86" id="86" descr="A person standing in an elevator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4304" t="0" r="-4304" b="0"/>
              </a:stretch>
            </a:blipFill>
          </p:spPr>
        </p:sp>
      </p:grpSp>
      <p:grpSp>
        <p:nvGrpSpPr>
          <p:cNvPr name="Group 87" id="87"/>
          <p:cNvGrpSpPr/>
          <p:nvPr/>
        </p:nvGrpSpPr>
        <p:grpSpPr>
          <a:xfrm rot="0">
            <a:off x="15050177" y="8124885"/>
            <a:ext cx="811182" cy="811182"/>
            <a:chOff x="0" y="0"/>
            <a:chExt cx="812800" cy="812800"/>
          </a:xfrm>
        </p:grpSpPr>
        <p:sp>
          <p:nvSpPr>
            <p:cNvPr name="Freeform 88" id="88" descr="A person standing in front of a glass door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2318" r="0" b="-2318"/>
              </a:stretch>
            </a:blipFill>
          </p:spPr>
        </p:sp>
      </p:grpSp>
      <p:grpSp>
        <p:nvGrpSpPr>
          <p:cNvPr name="Group 89" id="89"/>
          <p:cNvGrpSpPr/>
          <p:nvPr/>
        </p:nvGrpSpPr>
        <p:grpSpPr>
          <a:xfrm rot="0">
            <a:off x="6866829" y="6488101"/>
            <a:ext cx="811159" cy="811159"/>
            <a:chOff x="0" y="0"/>
            <a:chExt cx="812800" cy="812800"/>
          </a:xfrm>
        </p:grpSpPr>
        <p:sp>
          <p:nvSpPr>
            <p:cNvPr name="Freeform 90" id="90" descr="A person standing in a room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5704" t="0" r="-5704" b="0"/>
              </a:stretch>
            </a:blipFill>
          </p:spPr>
        </p:sp>
      </p:grpSp>
      <p:grpSp>
        <p:nvGrpSpPr>
          <p:cNvPr name="Group 91" id="91"/>
          <p:cNvGrpSpPr/>
          <p:nvPr/>
        </p:nvGrpSpPr>
        <p:grpSpPr>
          <a:xfrm rot="0">
            <a:off x="9719871" y="6524901"/>
            <a:ext cx="797871" cy="797871"/>
            <a:chOff x="0" y="0"/>
            <a:chExt cx="812800" cy="812800"/>
          </a:xfrm>
        </p:grpSpPr>
        <p:sp>
          <p:nvSpPr>
            <p:cNvPr name="Freeform 92" id="92" descr="A person wearing glasses and a white shirt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5861" r="0" b="-5861"/>
              </a:stretch>
            </a:blipFill>
          </p:spPr>
        </p:sp>
      </p:grpSp>
      <p:grpSp>
        <p:nvGrpSpPr>
          <p:cNvPr name="Group 93" id="93"/>
          <p:cNvGrpSpPr/>
          <p:nvPr/>
        </p:nvGrpSpPr>
        <p:grpSpPr>
          <a:xfrm rot="0">
            <a:off x="685838" y="8124885"/>
            <a:ext cx="803005" cy="803005"/>
            <a:chOff x="0" y="0"/>
            <a:chExt cx="812800" cy="812800"/>
          </a:xfrm>
        </p:grpSpPr>
        <p:sp>
          <p:nvSpPr>
            <p:cNvPr name="Freeform 94" id="94" descr="A person with a beard wearing a blue and white shirt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1748" t="0" r="-1748" b="0"/>
              </a:stretch>
            </a:blipFill>
          </p:spPr>
        </p:sp>
      </p:grpSp>
      <p:grpSp>
        <p:nvGrpSpPr>
          <p:cNvPr name="Group 95" id="95"/>
          <p:cNvGrpSpPr/>
          <p:nvPr/>
        </p:nvGrpSpPr>
        <p:grpSpPr>
          <a:xfrm rot="0">
            <a:off x="6508677" y="8124885"/>
            <a:ext cx="803005" cy="803005"/>
            <a:chOff x="0" y="0"/>
            <a:chExt cx="812800" cy="812800"/>
          </a:xfrm>
        </p:grpSpPr>
        <p:sp>
          <p:nvSpPr>
            <p:cNvPr name="Freeform 96" id="9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699" t="0" r="-699" b="0"/>
              </a:stretch>
            </a:blipFill>
          </p:spPr>
        </p:sp>
      </p:grpSp>
      <p:grpSp>
        <p:nvGrpSpPr>
          <p:cNvPr name="Group 97" id="97"/>
          <p:cNvGrpSpPr/>
          <p:nvPr/>
        </p:nvGrpSpPr>
        <p:grpSpPr>
          <a:xfrm rot="0">
            <a:off x="9222734" y="8167992"/>
            <a:ext cx="803005" cy="803005"/>
            <a:chOff x="0" y="0"/>
            <a:chExt cx="812800" cy="812800"/>
          </a:xfrm>
        </p:grpSpPr>
        <p:sp>
          <p:nvSpPr>
            <p:cNvPr name="Freeform 98" id="98" descr="A person in a purple suit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0" t="0" r="0" b="-9655"/>
              </a:stretch>
            </a:blipFill>
          </p:spPr>
        </p:sp>
      </p:grpSp>
      <p:grpSp>
        <p:nvGrpSpPr>
          <p:cNvPr name="Group 99" id="99"/>
          <p:cNvGrpSpPr/>
          <p:nvPr/>
        </p:nvGrpSpPr>
        <p:grpSpPr>
          <a:xfrm rot="0">
            <a:off x="12193876" y="8135150"/>
            <a:ext cx="803005" cy="803005"/>
            <a:chOff x="0" y="0"/>
            <a:chExt cx="812800" cy="812800"/>
          </a:xfrm>
        </p:grpSpPr>
        <p:sp>
          <p:nvSpPr>
            <p:cNvPr name="Freeform 100" id="100" descr="A person standing in an elevator  Description automatically generated"/>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0" t="-312" r="0" b="-312"/>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grpSp>
        <p:nvGrpSpPr>
          <p:cNvPr name="Group 2" id="2"/>
          <p:cNvGrpSpPr/>
          <p:nvPr/>
        </p:nvGrpSpPr>
        <p:grpSpPr>
          <a:xfrm rot="0">
            <a:off x="16877443" y="0"/>
            <a:ext cx="1410557" cy="10287000"/>
            <a:chOff x="0" y="0"/>
            <a:chExt cx="1880743" cy="13716000"/>
          </a:xfrm>
        </p:grpSpPr>
        <p:sp>
          <p:nvSpPr>
            <p:cNvPr name="Freeform 3" id="3"/>
            <p:cNvSpPr/>
            <p:nvPr/>
          </p:nvSpPr>
          <p:spPr>
            <a:xfrm flipH="false" flipV="false" rot="0">
              <a:off x="0" y="0"/>
              <a:ext cx="1880743" cy="13716000"/>
            </a:xfrm>
            <a:custGeom>
              <a:avLst/>
              <a:gdLst/>
              <a:ahLst/>
              <a:cxnLst/>
              <a:rect r="r" b="b" t="t" l="l"/>
              <a:pathLst>
                <a:path h="13716000" w="1880743">
                  <a:moveTo>
                    <a:pt x="0" y="0"/>
                  </a:moveTo>
                  <a:lnTo>
                    <a:pt x="1880743" y="0"/>
                  </a:lnTo>
                  <a:lnTo>
                    <a:pt x="1880743" y="13716000"/>
                  </a:lnTo>
                  <a:lnTo>
                    <a:pt x="0" y="13716000"/>
                  </a:lnTo>
                  <a:close/>
                </a:path>
              </a:pathLst>
            </a:custGeom>
            <a:solidFill>
              <a:srgbClr val="575B42"/>
            </a:solidFill>
          </p:spPr>
        </p:sp>
      </p:grpSp>
      <p:sp>
        <p:nvSpPr>
          <p:cNvPr name="TextBox 4" id="4"/>
          <p:cNvSpPr txBox="true"/>
          <p:nvPr/>
        </p:nvSpPr>
        <p:spPr>
          <a:xfrm rot="0">
            <a:off x="208407" y="1028900"/>
            <a:ext cx="6291786" cy="1328461"/>
          </a:xfrm>
          <a:prstGeom prst="rect">
            <a:avLst/>
          </a:prstGeom>
        </p:spPr>
        <p:txBody>
          <a:bodyPr anchor="t" rtlCol="false" tIns="0" lIns="0" bIns="0" rIns="0">
            <a:spAutoFit/>
          </a:bodyPr>
          <a:lstStyle/>
          <a:p>
            <a:pPr algn="l">
              <a:lnSpc>
                <a:spcPts val="8800"/>
              </a:lnSpc>
            </a:pPr>
            <a:r>
              <a:rPr lang="en-US" sz="4400" b="true">
                <a:solidFill>
                  <a:srgbClr val="000000"/>
                </a:solidFill>
                <a:latin typeface="Public Sans 1 Bold"/>
                <a:ea typeface="Public Sans 1 Bold"/>
                <a:cs typeface="Public Sans 1 Bold"/>
                <a:sym typeface="Public Sans 1 Bold"/>
              </a:rPr>
              <a:t>Our Team at a Glance</a:t>
            </a:r>
          </a:p>
        </p:txBody>
      </p:sp>
      <p:sp>
        <p:nvSpPr>
          <p:cNvPr name="TextBox 5" id="5"/>
          <p:cNvSpPr txBox="true"/>
          <p:nvPr/>
        </p:nvSpPr>
        <p:spPr>
          <a:xfrm rot="0">
            <a:off x="299847" y="2433133"/>
            <a:ext cx="5316845" cy="5607548"/>
          </a:xfrm>
          <a:prstGeom prst="rect">
            <a:avLst/>
          </a:prstGeom>
        </p:spPr>
        <p:txBody>
          <a:bodyPr anchor="t" rtlCol="false" tIns="0" lIns="0" bIns="0" rIns="0">
            <a:spAutoFit/>
          </a:bodyPr>
          <a:lstStyle/>
          <a:p>
            <a:pPr algn="l">
              <a:lnSpc>
                <a:spcPts val="4320"/>
              </a:lnSpc>
            </a:pPr>
            <a:r>
              <a:rPr lang="en-US" sz="3600">
                <a:solidFill>
                  <a:srgbClr val="000000"/>
                </a:solidFill>
                <a:latin typeface="Calibri (MS)"/>
                <a:ea typeface="Calibri (MS)"/>
                <a:cs typeface="Calibri (MS)"/>
                <a:sym typeface="Calibri (MS)"/>
              </a:rPr>
              <a:t>At Brandview Sourcing our success is driven by our dedicated and experienced team. Each member brings unique skills and expertise to ensure we provide the best sourcing and buying solutions for our clients. Here’s a glimpse of the people behind our success.</a:t>
            </a:r>
          </a:p>
        </p:txBody>
      </p:sp>
      <p:grpSp>
        <p:nvGrpSpPr>
          <p:cNvPr name="Group 6" id="6"/>
          <p:cNvGrpSpPr/>
          <p:nvPr/>
        </p:nvGrpSpPr>
        <p:grpSpPr>
          <a:xfrm rot="0">
            <a:off x="-4762" y="1279827"/>
            <a:ext cx="16886968" cy="9525"/>
            <a:chOff x="0" y="0"/>
            <a:chExt cx="22515957" cy="12700"/>
          </a:xfrm>
        </p:grpSpPr>
        <p:sp>
          <p:nvSpPr>
            <p:cNvPr name="Freeform 7" id="7"/>
            <p:cNvSpPr/>
            <p:nvPr/>
          </p:nvSpPr>
          <p:spPr>
            <a:xfrm flipH="false" flipV="false" rot="0">
              <a:off x="0" y="0"/>
              <a:ext cx="22515957" cy="12700"/>
            </a:xfrm>
            <a:custGeom>
              <a:avLst/>
              <a:gdLst/>
              <a:ahLst/>
              <a:cxnLst/>
              <a:rect r="r" b="b" t="t" l="l"/>
              <a:pathLst>
                <a:path h="12700" w="22515957">
                  <a:moveTo>
                    <a:pt x="0" y="0"/>
                  </a:moveTo>
                  <a:lnTo>
                    <a:pt x="22515957" y="12700"/>
                  </a:lnTo>
                </a:path>
              </a:pathLst>
            </a:custGeom>
            <a:blipFill>
              <a:blip r:embed="rId2">
                <a:alphaModFix amt="0"/>
              </a:blip>
              <a:stretch>
                <a:fillRect l="0" t="-34495219" r="0" b="-34495219"/>
              </a:stretch>
            </a:blipFill>
            <a:ln w="9525" cap="sq">
              <a:solidFill>
                <a:srgbClr val="595959"/>
              </a:solidFill>
              <a:prstDash val="solid"/>
              <a:miter/>
            </a:ln>
          </p:spPr>
        </p:sp>
      </p:grpSp>
      <p:grpSp>
        <p:nvGrpSpPr>
          <p:cNvPr name="Group 8" id="8"/>
          <p:cNvGrpSpPr/>
          <p:nvPr/>
        </p:nvGrpSpPr>
        <p:grpSpPr>
          <a:xfrm rot="0">
            <a:off x="8050520" y="1693945"/>
            <a:ext cx="9058704" cy="6490973"/>
            <a:chOff x="0" y="0"/>
            <a:chExt cx="12078272" cy="8654631"/>
          </a:xfrm>
        </p:grpSpPr>
        <p:sp>
          <p:nvSpPr>
            <p:cNvPr name="Freeform 9" id="9" descr="A group of men standing in a room  Description automatically generated"/>
            <p:cNvSpPr/>
            <p:nvPr/>
          </p:nvSpPr>
          <p:spPr>
            <a:xfrm flipH="false" flipV="false" rot="0">
              <a:off x="0" y="0"/>
              <a:ext cx="12078335" cy="8654669"/>
            </a:xfrm>
            <a:custGeom>
              <a:avLst/>
              <a:gdLst/>
              <a:ahLst/>
              <a:cxnLst/>
              <a:rect r="r" b="b" t="t" l="l"/>
              <a:pathLst>
                <a:path h="8654669" w="12078335">
                  <a:moveTo>
                    <a:pt x="0" y="0"/>
                  </a:moveTo>
                  <a:lnTo>
                    <a:pt x="12078335" y="0"/>
                  </a:lnTo>
                  <a:lnTo>
                    <a:pt x="12078335" y="8654669"/>
                  </a:lnTo>
                  <a:lnTo>
                    <a:pt x="0" y="8654669"/>
                  </a:lnTo>
                  <a:lnTo>
                    <a:pt x="0" y="0"/>
                  </a:lnTo>
                  <a:close/>
                </a:path>
              </a:pathLst>
            </a:custGeom>
            <a:blipFill>
              <a:blip r:embed="rId3"/>
              <a:stretch>
                <a:fillRect l="0" t="-43" r="0" b="-43"/>
              </a:stretch>
            </a:blipFill>
          </p:spPr>
        </p:sp>
      </p:grpSp>
      <p:sp>
        <p:nvSpPr>
          <p:cNvPr name="TextBox 10" id="10"/>
          <p:cNvSpPr txBox="true"/>
          <p:nvPr/>
        </p:nvSpPr>
        <p:spPr>
          <a:xfrm rot="0">
            <a:off x="8141960" y="8350434"/>
            <a:ext cx="8875824" cy="1772069"/>
          </a:xfrm>
          <a:prstGeom prst="rect">
            <a:avLst/>
          </a:prstGeom>
        </p:spPr>
        <p:txBody>
          <a:bodyPr anchor="t" rtlCol="false" tIns="0" lIns="0" bIns="0" rIns="0">
            <a:spAutoFit/>
          </a:bodyPr>
          <a:lstStyle/>
          <a:p>
            <a:pPr algn="l">
              <a:lnSpc>
                <a:spcPts val="3359"/>
              </a:lnSpc>
            </a:pPr>
            <a:r>
              <a:rPr lang="en-US" sz="2799" i="true">
                <a:solidFill>
                  <a:srgbClr val="000000"/>
                </a:solidFill>
                <a:latin typeface="Calibri (MS) Italics"/>
                <a:ea typeface="Calibri (MS) Italics"/>
                <a:cs typeface="Calibri (MS) Italics"/>
                <a:sym typeface="Calibri (MS) Italics"/>
              </a:rPr>
              <a:t>Our team is committed to excellence and ready to assist you with all your buying needs. Together, we strive to deliver exceptional service and tailored solutions to meet your sourcing requirements.</a:t>
            </a:r>
          </a:p>
        </p:txBody>
      </p:sp>
      <p:sp>
        <p:nvSpPr>
          <p:cNvPr name="TextBox 11" id="11"/>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2" id="12"/>
          <p:cNvGrpSpPr/>
          <p:nvPr/>
        </p:nvGrpSpPr>
        <p:grpSpPr>
          <a:xfrm rot="0">
            <a:off x="87116" y="293380"/>
            <a:ext cx="1284484" cy="963920"/>
            <a:chOff x="0" y="0"/>
            <a:chExt cx="1712646" cy="1285227"/>
          </a:xfrm>
        </p:grpSpPr>
        <p:sp>
          <p:nvSpPr>
            <p:cNvPr name="Freeform 13" id="13"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4"/>
              <a:stretch>
                <a:fillRect l="0" t="-129" r="-2" b="-128"/>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C6CAD8"/>
        </a:solidFill>
      </p:bgPr>
    </p:bg>
    <p:spTree>
      <p:nvGrpSpPr>
        <p:cNvPr id="1" name=""/>
        <p:cNvGrpSpPr/>
        <p:nvPr/>
      </p:nvGrpSpPr>
      <p:grpSpPr>
        <a:xfrm>
          <a:off x="0" y="0"/>
          <a:ext cx="0" cy="0"/>
          <a:chOff x="0" y="0"/>
          <a:chExt cx="0" cy="0"/>
        </a:xfrm>
      </p:grpSpPr>
      <p:grpSp>
        <p:nvGrpSpPr>
          <p:cNvPr name="Group 2" id="2"/>
          <p:cNvGrpSpPr/>
          <p:nvPr/>
        </p:nvGrpSpPr>
        <p:grpSpPr>
          <a:xfrm rot="0">
            <a:off x="-4762" y="1279827"/>
            <a:ext cx="18297525" cy="9525"/>
            <a:chOff x="0" y="0"/>
            <a:chExt cx="24396700" cy="12700"/>
          </a:xfrm>
        </p:grpSpPr>
        <p:sp>
          <p:nvSpPr>
            <p:cNvPr name="Freeform 3" id="3"/>
            <p:cNvSpPr/>
            <p:nvPr/>
          </p:nvSpPr>
          <p:spPr>
            <a:xfrm flipH="false" flipV="false" rot="0">
              <a:off x="0" y="0"/>
              <a:ext cx="24396700" cy="12700"/>
            </a:xfrm>
            <a:custGeom>
              <a:avLst/>
              <a:gdLst/>
              <a:ahLst/>
              <a:cxnLst/>
              <a:rect r="r" b="b" t="t" l="l"/>
              <a:pathLst>
                <a:path h="12700" w="24396700">
                  <a:moveTo>
                    <a:pt x="0" y="0"/>
                  </a:moveTo>
                  <a:lnTo>
                    <a:pt x="24396700" y="12700"/>
                  </a:lnTo>
                </a:path>
              </a:pathLst>
            </a:custGeom>
            <a:blipFill>
              <a:blip r:embed="rId2">
                <a:alphaModFix amt="0"/>
              </a:blip>
              <a:stretch>
                <a:fillRect l="0" t="-37380758" r="0" b="-37380758"/>
              </a:stretch>
            </a:blipFill>
            <a:ln w="9525" cap="sq">
              <a:solidFill>
                <a:srgbClr val="FFFFFF"/>
              </a:solidFill>
              <a:prstDash val="solid"/>
              <a:miter/>
            </a:ln>
          </p:spPr>
        </p:sp>
      </p:grpSp>
      <p:sp>
        <p:nvSpPr>
          <p:cNvPr name="TextBox 4" id="4"/>
          <p:cNvSpPr txBox="true"/>
          <p:nvPr/>
        </p:nvSpPr>
        <p:spPr>
          <a:xfrm rot="0">
            <a:off x="11463071" y="192119"/>
            <a:ext cx="6743700" cy="1116320"/>
          </a:xfrm>
          <a:prstGeom prst="rect">
            <a:avLst/>
          </a:prstGeom>
        </p:spPr>
        <p:txBody>
          <a:bodyPr anchor="t" rtlCol="false" tIns="0" lIns="0" bIns="0" rIns="0">
            <a:spAutoFit/>
          </a:bodyPr>
          <a:lstStyle/>
          <a:p>
            <a:pPr algn="r">
              <a:lnSpc>
                <a:spcPts val="8000"/>
              </a:lnSpc>
            </a:pPr>
            <a:r>
              <a:rPr lang="en-US" sz="5400">
                <a:solidFill>
                  <a:srgbClr val="000000"/>
                </a:solidFill>
                <a:latin typeface="Public Sans 1"/>
                <a:ea typeface="Public Sans 1"/>
                <a:cs typeface="Public Sans 1"/>
                <a:sym typeface="Public Sans 1"/>
              </a:rPr>
              <a:t>Our Banking Partner</a:t>
            </a:r>
          </a:p>
        </p:txBody>
      </p:sp>
      <p:grpSp>
        <p:nvGrpSpPr>
          <p:cNvPr name="Group 5" id="5"/>
          <p:cNvGrpSpPr/>
          <p:nvPr/>
        </p:nvGrpSpPr>
        <p:grpSpPr>
          <a:xfrm rot="0">
            <a:off x="10660452" y="1977066"/>
            <a:ext cx="7628510" cy="2861634"/>
            <a:chOff x="0" y="0"/>
            <a:chExt cx="10713034" cy="4018712"/>
          </a:xfrm>
        </p:grpSpPr>
        <p:sp>
          <p:nvSpPr>
            <p:cNvPr name="Freeform 6" id="6"/>
            <p:cNvSpPr/>
            <p:nvPr/>
          </p:nvSpPr>
          <p:spPr>
            <a:xfrm flipH="false" flipV="false" rot="0">
              <a:off x="0" y="0"/>
              <a:ext cx="10713085" cy="4018661"/>
            </a:xfrm>
            <a:custGeom>
              <a:avLst/>
              <a:gdLst/>
              <a:ahLst/>
              <a:cxnLst/>
              <a:rect r="r" b="b" t="t" l="l"/>
              <a:pathLst>
                <a:path h="4018661" w="10713085">
                  <a:moveTo>
                    <a:pt x="0" y="0"/>
                  </a:moveTo>
                  <a:lnTo>
                    <a:pt x="10713085" y="0"/>
                  </a:lnTo>
                  <a:lnTo>
                    <a:pt x="10713085" y="4018661"/>
                  </a:lnTo>
                  <a:lnTo>
                    <a:pt x="0" y="4018661"/>
                  </a:lnTo>
                  <a:lnTo>
                    <a:pt x="0" y="0"/>
                  </a:lnTo>
                  <a:close/>
                </a:path>
              </a:pathLst>
            </a:custGeom>
            <a:blipFill>
              <a:blip r:embed="rId3"/>
              <a:stretch>
                <a:fillRect l="0" t="0" r="0" b="-1"/>
              </a:stretch>
            </a:blipFill>
          </p:spPr>
        </p:sp>
      </p:grpSp>
      <p:sp>
        <p:nvSpPr>
          <p:cNvPr name="TextBox 7" id="7"/>
          <p:cNvSpPr txBox="true"/>
          <p:nvPr/>
        </p:nvSpPr>
        <p:spPr>
          <a:xfrm rot="0">
            <a:off x="10412373" y="4762500"/>
            <a:ext cx="7718384" cy="1724025"/>
          </a:xfrm>
          <a:prstGeom prst="rect">
            <a:avLst/>
          </a:prstGeom>
        </p:spPr>
        <p:txBody>
          <a:bodyPr anchor="t" rtlCol="false" tIns="0" lIns="0" bIns="0" rIns="0">
            <a:spAutoFit/>
          </a:bodyPr>
          <a:lstStyle/>
          <a:p>
            <a:pPr algn="ctr">
              <a:lnSpc>
                <a:spcPts val="4800"/>
              </a:lnSpc>
            </a:pPr>
            <a:r>
              <a:rPr lang="en-US" b="true" sz="2000" spc="-43">
                <a:solidFill>
                  <a:srgbClr val="000000"/>
                </a:solidFill>
                <a:latin typeface="Cinzel Decorative Bold"/>
                <a:ea typeface="Cinzel Decorative Bold"/>
                <a:cs typeface="Cinzel Decorative Bold"/>
                <a:sym typeface="Cinzel Decorative Bold"/>
              </a:rPr>
              <a:t>One of the leading banks in Bangladesh, recognized for its strong corporate and offshore banking services.</a:t>
            </a:r>
          </a:p>
        </p:txBody>
      </p:sp>
      <p:grpSp>
        <p:nvGrpSpPr>
          <p:cNvPr name="Group 8" id="8"/>
          <p:cNvGrpSpPr/>
          <p:nvPr/>
        </p:nvGrpSpPr>
        <p:grpSpPr>
          <a:xfrm rot="0">
            <a:off x="15132253" y="6977520"/>
            <a:ext cx="2842631" cy="1859470"/>
            <a:chOff x="0" y="0"/>
            <a:chExt cx="3790175" cy="2479294"/>
          </a:xfrm>
        </p:grpSpPr>
        <p:sp>
          <p:nvSpPr>
            <p:cNvPr name="Freeform 9" id="9"/>
            <p:cNvSpPr/>
            <p:nvPr/>
          </p:nvSpPr>
          <p:spPr>
            <a:xfrm flipH="false" flipV="false" rot="0">
              <a:off x="0" y="0"/>
              <a:ext cx="3790188" cy="2479294"/>
            </a:xfrm>
            <a:custGeom>
              <a:avLst/>
              <a:gdLst/>
              <a:ahLst/>
              <a:cxnLst/>
              <a:rect r="r" b="b" t="t" l="l"/>
              <a:pathLst>
                <a:path h="2479294" w="3790188">
                  <a:moveTo>
                    <a:pt x="0" y="0"/>
                  </a:moveTo>
                  <a:lnTo>
                    <a:pt x="3790188" y="0"/>
                  </a:lnTo>
                  <a:lnTo>
                    <a:pt x="3790188" y="2479294"/>
                  </a:lnTo>
                  <a:lnTo>
                    <a:pt x="0" y="2479294"/>
                  </a:lnTo>
                  <a:lnTo>
                    <a:pt x="0" y="0"/>
                  </a:lnTo>
                  <a:close/>
                </a:path>
              </a:pathLst>
            </a:custGeom>
            <a:blipFill>
              <a:blip r:embed="rId4"/>
              <a:stretch>
                <a:fillRect l="0" t="0" r="0" b="0"/>
              </a:stretch>
            </a:blipFill>
          </p:spPr>
        </p:sp>
      </p:grpSp>
      <p:sp>
        <p:nvSpPr>
          <p:cNvPr name="TextBox 10" id="10"/>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293380"/>
            <a:ext cx="1284484" cy="963920"/>
            <a:chOff x="0" y="0"/>
            <a:chExt cx="1712646" cy="1285227"/>
          </a:xfrm>
        </p:grpSpPr>
        <p:sp>
          <p:nvSpPr>
            <p:cNvPr name="Freeform 12" id="12"/>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5"/>
              <a:stretch>
                <a:fillRect l="0" t="-129" r="-2" b="-128"/>
              </a:stretch>
            </a:blipFill>
          </p:spPr>
        </p:sp>
      </p:grpSp>
      <p:graphicFrame>
        <p:nvGraphicFramePr>
          <p:cNvPr name="Table 13" id="13"/>
          <p:cNvGraphicFramePr>
            <a:graphicFrameLocks noGrp="true"/>
          </p:cNvGraphicFramePr>
          <p:nvPr/>
        </p:nvGraphicFramePr>
        <p:xfrm>
          <a:off x="404003" y="1498051"/>
          <a:ext cx="9956800" cy="8688501"/>
        </p:xfrm>
        <a:graphic>
          <a:graphicData uri="http://schemas.openxmlformats.org/drawingml/2006/table">
            <a:tbl>
              <a:tblPr/>
              <a:tblGrid>
                <a:gridCol w="4538742"/>
                <a:gridCol w="5418058"/>
              </a:tblGrid>
              <a:tr h="781484">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Name of Company</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Brandview Sourcing Ltd.</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976198">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Year of Establishment</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 2024</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2011797">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Name of Business</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90F10"/>
                          </a:solidFill>
                          <a:latin typeface="Times New Roman"/>
                          <a:ea typeface="Times New Roman"/>
                          <a:cs typeface="Times New Roman"/>
                          <a:sym typeface="Times New Roman"/>
                        </a:rPr>
                        <a:t>100% Export-Oriented Garments Buying, Apparel Sourcing, Accessories, Printing, Packaging &amp; Export Coordination.</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1764527">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Corporate Office Address</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spc="2">
                          <a:solidFill>
                            <a:srgbClr val="090F10"/>
                          </a:solidFill>
                          <a:latin typeface="Times New Roman"/>
                          <a:ea typeface="Times New Roman"/>
                          <a:cs typeface="Times New Roman"/>
                          <a:sym typeface="Times New Roman"/>
                        </a:rPr>
                        <a:t>: Plot # 5/7, Road # 29/K, Rupnagar C/A, Mirpur,</a:t>
                      </a:r>
                      <a:endParaRPr lang="en-US" sz="1100"/>
                    </a:p>
                    <a:p>
                      <a:pPr algn="l">
                        <a:lnSpc>
                          <a:spcPts val="3360"/>
                        </a:lnSpc>
                      </a:pPr>
                      <a:r>
                        <a:rPr lang="en-US" sz="2800" spc="2">
                          <a:solidFill>
                            <a:srgbClr val="090F10"/>
                          </a:solidFill>
                          <a:latin typeface="Times New Roman"/>
                          <a:ea typeface="Times New Roman"/>
                          <a:cs typeface="Times New Roman"/>
                          <a:sym typeface="Times New Roman"/>
                        </a:rPr>
                        <a:t>Dhaka-1216, Bangladesh </a:t>
                      </a:r>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1172754">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B.G.M.E.A Registration Number</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:A.M-1282</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1079945">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Email</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ripon@brandviewsourcing.com</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C6CAD8"/>
                    </a:solidFill>
                  </a:tcPr>
                </a:tc>
              </a:tr>
              <a:tr h="901795">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Contact/Mobile</a:t>
                      </a:r>
                      <a:endParaRPr lang="en-US" sz="1100"/>
                    </a:p>
                  </a:txBody>
                  <a:tcPr marL="91440" marR="91440" marT="91440" marB="91440" anchor="t">
                    <a:lnL cmpd="sng" algn="ctr" cap="flat" w="4762">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C6CAD8"/>
                    </a:solidFill>
                  </a:tcPr>
                </a:tc>
                <a:tc>
                  <a:txBody>
                    <a:bodyPr anchor="t" rtlCol="false"/>
                    <a:lstStyle/>
                    <a:p>
                      <a:pPr algn="l">
                        <a:lnSpc>
                          <a:spcPts val="3360"/>
                        </a:lnSpc>
                        <a:defRPr/>
                      </a:pPr>
                      <a:r>
                        <a:rPr lang="en-US" sz="2800">
                          <a:solidFill>
                            <a:srgbClr val="000000"/>
                          </a:solidFill>
                          <a:latin typeface="Times New Roman"/>
                          <a:ea typeface="Times New Roman"/>
                          <a:cs typeface="Times New Roman"/>
                          <a:sym typeface="Times New Roman"/>
                        </a:rPr>
                        <a:t> +880-1819412170</a:t>
                      </a:r>
                      <a:endParaRPr lang="en-US" sz="1100"/>
                    </a:p>
                  </a:txBody>
                  <a:tcPr marL="91440" marR="91440" marT="91440" marB="91440" anchor="t">
                    <a:lnL cmpd="sng" algn="ctr" cap="flat" w="12700">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C6CAD8"/>
                    </a:solidFill>
                  </a:tcPr>
                </a:tc>
              </a:tr>
            </a:tbl>
          </a:graphicData>
        </a:graphic>
      </p:graphicFrame>
      <p:sp>
        <p:nvSpPr>
          <p:cNvPr name="TextBox 14" id="14"/>
          <p:cNvSpPr txBox="true"/>
          <p:nvPr/>
        </p:nvSpPr>
        <p:spPr>
          <a:xfrm rot="0">
            <a:off x="14271565" y="8946890"/>
            <a:ext cx="3703320" cy="1423988"/>
          </a:xfrm>
          <a:prstGeom prst="rect">
            <a:avLst/>
          </a:prstGeom>
        </p:spPr>
        <p:txBody>
          <a:bodyPr anchor="t" rtlCol="false" tIns="0" lIns="0" bIns="0" rIns="0">
            <a:spAutoFit/>
          </a:bodyPr>
          <a:lstStyle/>
          <a:p>
            <a:pPr algn="r">
              <a:lnSpc>
                <a:spcPts val="2160"/>
              </a:lnSpc>
            </a:pPr>
            <a:r>
              <a:rPr lang="en-US" sz="1800">
                <a:solidFill>
                  <a:srgbClr val="090F10"/>
                </a:solidFill>
                <a:latin typeface="Calibri (MS)"/>
                <a:ea typeface="Calibri (MS)"/>
                <a:cs typeface="Calibri (MS)"/>
                <a:sym typeface="Calibri (MS)"/>
              </a:rPr>
              <a:t>Mirpur Branch 1 NO DARUSSALAM ROAD MIRPUR-1, DHAKA-1216, BANGLADESH. www.citybankplc.com</a:t>
            </a:r>
          </a:p>
          <a:p>
            <a:pPr algn="r">
              <a:lnSpc>
                <a:spcPts val="2160"/>
              </a:lnSpc>
            </a:pPr>
          </a:p>
        </p:txBody>
      </p:sp>
      <p:sp>
        <p:nvSpPr>
          <p:cNvPr name="Freeform 15" id="15" descr="Bank with solid fill"/>
          <p:cNvSpPr/>
          <p:nvPr/>
        </p:nvSpPr>
        <p:spPr>
          <a:xfrm flipH="false" flipV="false" rot="0">
            <a:off x="13992320" y="8682683"/>
            <a:ext cx="712796" cy="712796"/>
          </a:xfrm>
          <a:custGeom>
            <a:avLst/>
            <a:gdLst/>
            <a:ahLst/>
            <a:cxnLst/>
            <a:rect r="r" b="b" t="t" l="l"/>
            <a:pathLst>
              <a:path h="712796" w="712796">
                <a:moveTo>
                  <a:pt x="0" y="0"/>
                </a:moveTo>
                <a:lnTo>
                  <a:pt x="712797" y="0"/>
                </a:lnTo>
                <a:lnTo>
                  <a:pt x="712797" y="712796"/>
                </a:lnTo>
                <a:lnTo>
                  <a:pt x="0" y="7127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alphaModFix amt="56000"/>
              </a:blip>
              <a:stretch>
                <a:fillRect l="-24" t="0" r="-24" b="0"/>
              </a:stretch>
            </a:blipFill>
          </p:spPr>
        </p:sp>
      </p:grpSp>
      <p:grpSp>
        <p:nvGrpSpPr>
          <p:cNvPr name="Group 4" id="4"/>
          <p:cNvGrpSpPr/>
          <p:nvPr/>
        </p:nvGrpSpPr>
        <p:grpSpPr>
          <a:xfrm rot="0">
            <a:off x="-365265" y="1279827"/>
            <a:ext cx="18658046" cy="9525"/>
            <a:chOff x="0" y="0"/>
            <a:chExt cx="24877395" cy="12700"/>
          </a:xfrm>
        </p:grpSpPr>
        <p:sp>
          <p:nvSpPr>
            <p:cNvPr name="Freeform 5" id="5"/>
            <p:cNvSpPr/>
            <p:nvPr/>
          </p:nvSpPr>
          <p:spPr>
            <a:xfrm flipH="false" flipV="false" rot="0">
              <a:off x="0" y="0"/>
              <a:ext cx="24877395" cy="12700"/>
            </a:xfrm>
            <a:custGeom>
              <a:avLst/>
              <a:gdLst/>
              <a:ahLst/>
              <a:cxnLst/>
              <a:rect r="r" b="b" t="t" l="l"/>
              <a:pathLst>
                <a:path h="12700" w="24877395">
                  <a:moveTo>
                    <a:pt x="6350" y="0"/>
                  </a:moveTo>
                  <a:lnTo>
                    <a:pt x="24871045" y="0"/>
                  </a:lnTo>
                  <a:cubicBezTo>
                    <a:pt x="24874601" y="0"/>
                    <a:pt x="24877395" y="2794"/>
                    <a:pt x="24877395" y="6350"/>
                  </a:cubicBezTo>
                  <a:cubicBezTo>
                    <a:pt x="24877395" y="9906"/>
                    <a:pt x="24874601" y="12700"/>
                    <a:pt x="24871045" y="12700"/>
                  </a:cubicBezTo>
                  <a:lnTo>
                    <a:pt x="6350" y="12700"/>
                  </a:lnTo>
                  <a:cubicBezTo>
                    <a:pt x="2794" y="12700"/>
                    <a:pt x="0" y="9906"/>
                    <a:pt x="0" y="6350"/>
                  </a:cubicBezTo>
                  <a:cubicBezTo>
                    <a:pt x="0" y="2794"/>
                    <a:pt x="2794" y="0"/>
                    <a:pt x="6350" y="0"/>
                  </a:cubicBezTo>
                  <a:close/>
                </a:path>
              </a:pathLst>
            </a:custGeom>
            <a:solidFill>
              <a:srgbClr val="FFFFFF"/>
            </a:solidFill>
          </p:spPr>
        </p:sp>
      </p:grpSp>
      <p:sp>
        <p:nvSpPr>
          <p:cNvPr name="TextBox 6" id="6"/>
          <p:cNvSpPr txBox="true"/>
          <p:nvPr/>
        </p:nvSpPr>
        <p:spPr>
          <a:xfrm rot="0">
            <a:off x="1129675" y="415071"/>
            <a:ext cx="5499725" cy="508635"/>
          </a:xfrm>
          <a:prstGeom prst="rect">
            <a:avLst/>
          </a:prstGeom>
        </p:spPr>
        <p:txBody>
          <a:bodyPr anchor="t" rtlCol="false" tIns="0" lIns="0" bIns="0" rIns="0">
            <a:spAutoFit/>
          </a:bodyPr>
          <a:lstStyle/>
          <a:p>
            <a:pPr algn="l">
              <a:lnSpc>
                <a:spcPts val="4200"/>
              </a:lnSpc>
            </a:pPr>
            <a:r>
              <a:rPr lang="en-US" b="true" sz="2400">
                <a:solidFill>
                  <a:srgbClr val="121111"/>
                </a:solidFill>
                <a:latin typeface="Public Sans 1 Bold"/>
                <a:ea typeface="Public Sans 1 Bold"/>
                <a:cs typeface="Public Sans 1 Bold"/>
                <a:sym typeface="Public Sans 1 Bold"/>
              </a:rPr>
              <a:t>Brandview Sourcing Ltd.</a:t>
            </a:r>
          </a:p>
        </p:txBody>
      </p:sp>
      <p:grpSp>
        <p:nvGrpSpPr>
          <p:cNvPr name="Group 7" id="7"/>
          <p:cNvGrpSpPr/>
          <p:nvPr/>
        </p:nvGrpSpPr>
        <p:grpSpPr>
          <a:xfrm rot="0">
            <a:off x="87116" y="293380"/>
            <a:ext cx="1284484" cy="963920"/>
            <a:chOff x="0" y="0"/>
            <a:chExt cx="1712646" cy="1285227"/>
          </a:xfrm>
        </p:grpSpPr>
        <p:sp>
          <p:nvSpPr>
            <p:cNvPr name="Freeform 8" id="8"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4"/>
              <a:stretch>
                <a:fillRect l="0" t="-129" r="-2" b="-128"/>
              </a:stretch>
            </a:blipFill>
          </p:spPr>
        </p:sp>
      </p:grpSp>
      <p:sp>
        <p:nvSpPr>
          <p:cNvPr name="Freeform 9" id="9"/>
          <p:cNvSpPr/>
          <p:nvPr/>
        </p:nvSpPr>
        <p:spPr>
          <a:xfrm flipH="false" flipV="false" rot="0">
            <a:off x="10714787" y="7049312"/>
            <a:ext cx="844706" cy="844706"/>
          </a:xfrm>
          <a:custGeom>
            <a:avLst/>
            <a:gdLst/>
            <a:ahLst/>
            <a:cxnLst/>
            <a:rect r="r" b="b" t="t" l="l"/>
            <a:pathLst>
              <a:path h="844706" w="844706">
                <a:moveTo>
                  <a:pt x="0" y="0"/>
                </a:moveTo>
                <a:lnTo>
                  <a:pt x="844706" y="0"/>
                </a:lnTo>
                <a:lnTo>
                  <a:pt x="844706" y="844706"/>
                </a:lnTo>
                <a:lnTo>
                  <a:pt x="0" y="8447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0772674" y="8906511"/>
            <a:ext cx="728931" cy="857566"/>
          </a:xfrm>
          <a:custGeom>
            <a:avLst/>
            <a:gdLst/>
            <a:ahLst/>
            <a:cxnLst/>
            <a:rect r="r" b="b" t="t" l="l"/>
            <a:pathLst>
              <a:path h="857566" w="728931">
                <a:moveTo>
                  <a:pt x="0" y="0"/>
                </a:moveTo>
                <a:lnTo>
                  <a:pt x="728931" y="0"/>
                </a:lnTo>
                <a:lnTo>
                  <a:pt x="728931" y="857566"/>
                </a:lnTo>
                <a:lnTo>
                  <a:pt x="0" y="8575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724234" y="8804023"/>
            <a:ext cx="835258" cy="835258"/>
          </a:xfrm>
          <a:custGeom>
            <a:avLst/>
            <a:gdLst/>
            <a:ahLst/>
            <a:cxnLst/>
            <a:rect r="r" b="b" t="t" l="l"/>
            <a:pathLst>
              <a:path h="835258" w="835258">
                <a:moveTo>
                  <a:pt x="0" y="0"/>
                </a:moveTo>
                <a:lnTo>
                  <a:pt x="835259" y="0"/>
                </a:lnTo>
                <a:lnTo>
                  <a:pt x="835259" y="835258"/>
                </a:lnTo>
                <a:lnTo>
                  <a:pt x="0" y="8352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0714787" y="5291524"/>
            <a:ext cx="845106" cy="843388"/>
          </a:xfrm>
          <a:custGeom>
            <a:avLst/>
            <a:gdLst/>
            <a:ahLst/>
            <a:cxnLst/>
            <a:rect r="r" b="b" t="t" l="l"/>
            <a:pathLst>
              <a:path h="843388" w="845106">
                <a:moveTo>
                  <a:pt x="0" y="0"/>
                </a:moveTo>
                <a:lnTo>
                  <a:pt x="845105" y="0"/>
                </a:lnTo>
                <a:lnTo>
                  <a:pt x="845105" y="843388"/>
                </a:lnTo>
                <a:lnTo>
                  <a:pt x="0" y="843388"/>
                </a:lnTo>
                <a:lnTo>
                  <a:pt x="0" y="0"/>
                </a:lnTo>
                <a:close/>
              </a:path>
            </a:pathLst>
          </a:custGeom>
          <a:blipFill>
            <a:blip r:embed="rId11"/>
            <a:stretch>
              <a:fillRect l="0" t="0" r="0" b="0"/>
            </a:stretch>
          </a:blipFill>
        </p:spPr>
      </p:sp>
      <p:sp>
        <p:nvSpPr>
          <p:cNvPr name="TextBox 13" id="13"/>
          <p:cNvSpPr txBox="true"/>
          <p:nvPr/>
        </p:nvSpPr>
        <p:spPr>
          <a:xfrm rot="0">
            <a:off x="10714787" y="4032199"/>
            <a:ext cx="7347947" cy="969010"/>
          </a:xfrm>
          <a:prstGeom prst="rect">
            <a:avLst/>
          </a:prstGeom>
        </p:spPr>
        <p:txBody>
          <a:bodyPr anchor="t" rtlCol="false" tIns="0" lIns="0" bIns="0" rIns="0">
            <a:spAutoFit/>
          </a:bodyPr>
          <a:lstStyle/>
          <a:p>
            <a:pPr algn="l">
              <a:lnSpc>
                <a:spcPts val="8000"/>
              </a:lnSpc>
            </a:pPr>
            <a:r>
              <a:rPr lang="en-US" b="true" sz="5400">
                <a:solidFill>
                  <a:srgbClr val="121111"/>
                </a:solidFill>
                <a:latin typeface="Public Sans 1 Bold"/>
                <a:ea typeface="Public Sans 1 Bold"/>
                <a:cs typeface="Public Sans 1 Bold"/>
                <a:sym typeface="Public Sans 1 Bold"/>
              </a:rPr>
              <a:t>Contact Us</a:t>
            </a:r>
          </a:p>
        </p:txBody>
      </p:sp>
      <p:sp>
        <p:nvSpPr>
          <p:cNvPr name="TextBox 14" id="14"/>
          <p:cNvSpPr txBox="true"/>
          <p:nvPr/>
        </p:nvSpPr>
        <p:spPr>
          <a:xfrm rot="0">
            <a:off x="1028700" y="2726455"/>
            <a:ext cx="8115300" cy="4326382"/>
          </a:xfrm>
          <a:prstGeom prst="rect">
            <a:avLst/>
          </a:prstGeom>
        </p:spPr>
        <p:txBody>
          <a:bodyPr anchor="t" rtlCol="false" tIns="0" lIns="0" bIns="0" rIns="0">
            <a:spAutoFit/>
          </a:bodyPr>
          <a:lstStyle/>
          <a:p>
            <a:pPr algn="l">
              <a:lnSpc>
                <a:spcPts val="4317"/>
              </a:lnSpc>
            </a:pPr>
            <a:r>
              <a:rPr lang="en-US" b="true" sz="2799">
                <a:solidFill>
                  <a:srgbClr val="121111"/>
                </a:solidFill>
                <a:latin typeface="Public Sans 1 Bold"/>
                <a:ea typeface="Public Sans 1 Bold"/>
                <a:cs typeface="Public Sans 1 Bold"/>
                <a:sym typeface="Public Sans 1 Bold"/>
              </a:rPr>
              <a:t>Brandview Sourcing Ltd. welcomes inquiries from international brands, retailers, importers, wholesalers, and private-label buyers. Our team is ready to support your sourcing requirements with professional communication, competitive pricing, quality-focused execution, and timely shipment coordination.</a:t>
            </a:r>
          </a:p>
          <a:p>
            <a:pPr algn="l">
              <a:lnSpc>
                <a:spcPts val="4320"/>
              </a:lnSpc>
            </a:pPr>
          </a:p>
        </p:txBody>
      </p:sp>
      <p:sp>
        <p:nvSpPr>
          <p:cNvPr name="TextBox 15" id="15"/>
          <p:cNvSpPr txBox="true"/>
          <p:nvPr/>
        </p:nvSpPr>
        <p:spPr>
          <a:xfrm rot="0">
            <a:off x="12027303" y="5778246"/>
            <a:ext cx="3648694" cy="380873"/>
          </a:xfrm>
          <a:prstGeom prst="rect">
            <a:avLst/>
          </a:prstGeom>
        </p:spPr>
        <p:txBody>
          <a:bodyPr anchor="t" rtlCol="false" tIns="0" lIns="0" bIns="0" rIns="0">
            <a:spAutoFit/>
          </a:bodyPr>
          <a:lstStyle/>
          <a:p>
            <a:pPr algn="l">
              <a:lnSpc>
                <a:spcPts val="3076"/>
              </a:lnSpc>
            </a:pPr>
            <a:r>
              <a:rPr lang="en-US" b="true" sz="2000">
                <a:solidFill>
                  <a:srgbClr val="121111"/>
                </a:solidFill>
                <a:latin typeface="Public Sans 1 Bold"/>
                <a:ea typeface="Public Sans 1 Bold"/>
                <a:cs typeface="Public Sans 1 Bold"/>
                <a:sym typeface="Public Sans 1 Bold"/>
              </a:rPr>
              <a:t>+880-1819412170</a:t>
            </a:r>
          </a:p>
        </p:txBody>
      </p:sp>
      <p:sp>
        <p:nvSpPr>
          <p:cNvPr name="TextBox 16" id="16"/>
          <p:cNvSpPr txBox="true"/>
          <p:nvPr/>
        </p:nvSpPr>
        <p:spPr>
          <a:xfrm rot="0">
            <a:off x="11688823" y="5346821"/>
            <a:ext cx="3648694" cy="446405"/>
          </a:xfrm>
          <a:prstGeom prst="rect">
            <a:avLst/>
          </a:prstGeom>
        </p:spPr>
        <p:txBody>
          <a:bodyPr anchor="t" rtlCol="false" tIns="0" lIns="0" bIns="0" rIns="0">
            <a:spAutoFit/>
          </a:bodyPr>
          <a:lstStyle/>
          <a:p>
            <a:pPr algn="l">
              <a:lnSpc>
                <a:spcPts val="3640"/>
              </a:lnSpc>
            </a:pPr>
            <a:r>
              <a:rPr lang="en-US" b="true" sz="2400">
                <a:solidFill>
                  <a:srgbClr val="121111"/>
                </a:solidFill>
                <a:latin typeface="Public Sans 1 Bold"/>
                <a:ea typeface="Public Sans 1 Bold"/>
                <a:cs typeface="Public Sans 1 Bold"/>
                <a:sym typeface="Public Sans 1 Bold"/>
              </a:rPr>
              <a:t>Phone Number</a:t>
            </a:r>
          </a:p>
        </p:txBody>
      </p:sp>
      <p:sp>
        <p:nvSpPr>
          <p:cNvPr name="TextBox 17" id="17"/>
          <p:cNvSpPr txBox="true"/>
          <p:nvPr/>
        </p:nvSpPr>
        <p:spPr>
          <a:xfrm rot="0">
            <a:off x="12027303" y="7619886"/>
            <a:ext cx="5408333" cy="771144"/>
          </a:xfrm>
          <a:prstGeom prst="rect">
            <a:avLst/>
          </a:prstGeom>
        </p:spPr>
        <p:txBody>
          <a:bodyPr anchor="t" rtlCol="false" tIns="0" lIns="0" bIns="0" rIns="0">
            <a:spAutoFit/>
          </a:bodyPr>
          <a:lstStyle/>
          <a:p>
            <a:pPr algn="l">
              <a:lnSpc>
                <a:spcPts val="3077"/>
              </a:lnSpc>
            </a:pPr>
            <a:r>
              <a:rPr lang="en-US" b="true" sz="2000">
                <a:solidFill>
                  <a:srgbClr val="121111"/>
                </a:solidFill>
                <a:latin typeface="Public Sans 1 Bold"/>
                <a:ea typeface="Public Sans 1 Bold"/>
                <a:cs typeface="Public Sans 1 Bold"/>
                <a:sym typeface="Public Sans 1 Bold"/>
              </a:rPr>
              <a:t>info@brandviewsourcing.com</a:t>
            </a:r>
          </a:p>
          <a:p>
            <a:pPr algn="l">
              <a:lnSpc>
                <a:spcPts val="3079"/>
              </a:lnSpc>
            </a:pPr>
            <a:r>
              <a:rPr lang="en-US" b="true" sz="2000">
                <a:solidFill>
                  <a:srgbClr val="121111"/>
                </a:solidFill>
                <a:latin typeface="Public Sans 1 Bold"/>
                <a:ea typeface="Public Sans 1 Bold"/>
                <a:cs typeface="Public Sans 1 Bold"/>
                <a:sym typeface="Public Sans 1 Bold"/>
              </a:rPr>
              <a:t>ripon@brandviewsourcing.com</a:t>
            </a:r>
          </a:p>
        </p:txBody>
      </p:sp>
      <p:sp>
        <p:nvSpPr>
          <p:cNvPr name="TextBox 18" id="18"/>
          <p:cNvSpPr txBox="true"/>
          <p:nvPr/>
        </p:nvSpPr>
        <p:spPr>
          <a:xfrm rot="0">
            <a:off x="11688823" y="7176830"/>
            <a:ext cx="3648694" cy="446405"/>
          </a:xfrm>
          <a:prstGeom prst="rect">
            <a:avLst/>
          </a:prstGeom>
        </p:spPr>
        <p:txBody>
          <a:bodyPr anchor="t" rtlCol="false" tIns="0" lIns="0" bIns="0" rIns="0">
            <a:spAutoFit/>
          </a:bodyPr>
          <a:lstStyle/>
          <a:p>
            <a:pPr algn="l">
              <a:lnSpc>
                <a:spcPts val="3640"/>
              </a:lnSpc>
            </a:pPr>
            <a:r>
              <a:rPr lang="en-US" b="true" sz="2400">
                <a:solidFill>
                  <a:srgbClr val="121111"/>
                </a:solidFill>
                <a:latin typeface="Public Sans 1 Bold"/>
                <a:ea typeface="Public Sans 1 Bold"/>
                <a:cs typeface="Public Sans 1 Bold"/>
                <a:sym typeface="Public Sans 1 Bold"/>
              </a:rPr>
              <a:t>Email Address</a:t>
            </a:r>
          </a:p>
        </p:txBody>
      </p:sp>
      <p:sp>
        <p:nvSpPr>
          <p:cNvPr name="TextBox 19" id="19"/>
          <p:cNvSpPr txBox="true"/>
          <p:nvPr/>
        </p:nvSpPr>
        <p:spPr>
          <a:xfrm rot="0">
            <a:off x="12027303" y="9505931"/>
            <a:ext cx="5205298" cy="380492"/>
          </a:xfrm>
          <a:prstGeom prst="rect">
            <a:avLst/>
          </a:prstGeom>
        </p:spPr>
        <p:txBody>
          <a:bodyPr anchor="t" rtlCol="false" tIns="0" lIns="0" bIns="0" rIns="0">
            <a:spAutoFit/>
          </a:bodyPr>
          <a:lstStyle/>
          <a:p>
            <a:pPr algn="l">
              <a:lnSpc>
                <a:spcPts val="3079"/>
              </a:lnSpc>
            </a:pPr>
            <a:r>
              <a:rPr lang="en-US" b="true" sz="2000" u="sng">
                <a:solidFill>
                  <a:srgbClr val="121111"/>
                </a:solidFill>
                <a:latin typeface="Public Sans 1 Bold"/>
                <a:ea typeface="Public Sans 1 Bold"/>
                <a:cs typeface="Public Sans 1 Bold"/>
                <a:sym typeface="Public Sans 1 Bold"/>
              </a:rPr>
              <a:t>https://brandviewsourcing.com</a:t>
            </a:r>
          </a:p>
        </p:txBody>
      </p:sp>
      <p:sp>
        <p:nvSpPr>
          <p:cNvPr name="TextBox 20" id="20"/>
          <p:cNvSpPr txBox="true"/>
          <p:nvPr/>
        </p:nvSpPr>
        <p:spPr>
          <a:xfrm rot="0">
            <a:off x="11688823" y="9069229"/>
            <a:ext cx="3648694" cy="446405"/>
          </a:xfrm>
          <a:prstGeom prst="rect">
            <a:avLst/>
          </a:prstGeom>
        </p:spPr>
        <p:txBody>
          <a:bodyPr anchor="t" rtlCol="false" tIns="0" lIns="0" bIns="0" rIns="0">
            <a:spAutoFit/>
          </a:bodyPr>
          <a:lstStyle/>
          <a:p>
            <a:pPr algn="l">
              <a:lnSpc>
                <a:spcPts val="3640"/>
              </a:lnSpc>
            </a:pPr>
            <a:r>
              <a:rPr lang="en-US" b="true" sz="2400">
                <a:solidFill>
                  <a:srgbClr val="121111"/>
                </a:solidFill>
                <a:latin typeface="Public Sans 1 Bold"/>
                <a:ea typeface="Public Sans 1 Bold"/>
                <a:cs typeface="Public Sans 1 Bold"/>
                <a:sym typeface="Public Sans 1 Bold"/>
              </a:rPr>
              <a:t>Website</a:t>
            </a:r>
          </a:p>
        </p:txBody>
      </p:sp>
      <p:sp>
        <p:nvSpPr>
          <p:cNvPr name="TextBox 21" id="21"/>
          <p:cNvSpPr txBox="true"/>
          <p:nvPr/>
        </p:nvSpPr>
        <p:spPr>
          <a:xfrm rot="0">
            <a:off x="1028700" y="1789195"/>
            <a:ext cx="10571163" cy="756285"/>
          </a:xfrm>
          <a:prstGeom prst="rect">
            <a:avLst/>
          </a:prstGeom>
        </p:spPr>
        <p:txBody>
          <a:bodyPr anchor="t" rtlCol="false" tIns="0" lIns="0" bIns="0" rIns="0">
            <a:spAutoFit/>
          </a:bodyPr>
          <a:lstStyle/>
          <a:p>
            <a:pPr algn="l">
              <a:lnSpc>
                <a:spcPts val="6000"/>
              </a:lnSpc>
            </a:pPr>
            <a:r>
              <a:rPr lang="en-US" sz="4400" b="true">
                <a:solidFill>
                  <a:srgbClr val="121111"/>
                </a:solidFill>
                <a:latin typeface="Public Sans 1 Bold"/>
                <a:ea typeface="Public Sans 1 Bold"/>
                <a:cs typeface="Public Sans 1 Bold"/>
                <a:sym typeface="Public Sans 1 Bold"/>
              </a:rPr>
              <a:t>Let’s</a:t>
            </a:r>
            <a:r>
              <a:rPr lang="en-US" b="true" sz="4400">
                <a:solidFill>
                  <a:srgbClr val="121111"/>
                </a:solidFill>
                <a:latin typeface="Public Sans 1 Bold"/>
                <a:ea typeface="Public Sans 1 Bold"/>
                <a:cs typeface="Public Sans 1 Bold"/>
                <a:sym typeface="Public Sans 1 Bold"/>
              </a:rPr>
              <a:t> Build Your Next Sourcing Program</a:t>
            </a:r>
          </a:p>
        </p:txBody>
      </p:sp>
      <p:sp>
        <p:nvSpPr>
          <p:cNvPr name="TextBox 22" id="22"/>
          <p:cNvSpPr txBox="true"/>
          <p:nvPr/>
        </p:nvSpPr>
        <p:spPr>
          <a:xfrm rot="0">
            <a:off x="1028700" y="6853505"/>
            <a:ext cx="7424893" cy="392429"/>
          </a:xfrm>
          <a:prstGeom prst="rect">
            <a:avLst/>
          </a:prstGeom>
        </p:spPr>
        <p:txBody>
          <a:bodyPr anchor="t" rtlCol="false" tIns="0" lIns="0" bIns="0" rIns="0">
            <a:spAutoFit/>
          </a:bodyPr>
          <a:lstStyle/>
          <a:p>
            <a:pPr algn="l">
              <a:lnSpc>
                <a:spcPts val="3000"/>
              </a:lnSpc>
            </a:pPr>
            <a:r>
              <a:rPr lang="en-US" sz="2200" b="true">
                <a:solidFill>
                  <a:srgbClr val="121111"/>
                </a:solidFill>
                <a:latin typeface="Public Sans 1 Bold"/>
                <a:ea typeface="Public Sans 1 Bold"/>
                <a:cs typeface="Public Sans 1 Bold"/>
                <a:sym typeface="Public Sans 1 Bold"/>
              </a:rPr>
              <a:t>Thank</a:t>
            </a:r>
            <a:r>
              <a:rPr lang="en-US" b="true" sz="2200">
                <a:solidFill>
                  <a:srgbClr val="121111"/>
                </a:solidFill>
                <a:latin typeface="Public Sans 1 Bold"/>
                <a:ea typeface="Public Sans 1 Bold"/>
                <a:cs typeface="Public Sans 1 Bold"/>
                <a:sym typeface="Public Sans 1 Bold"/>
              </a:rPr>
              <a:t> you for your interest in Brandview Sourcing Ltd.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FEBE6"/>
        </a:solidFill>
      </p:bgPr>
    </p:bg>
    <p:spTree>
      <p:nvGrpSpPr>
        <p:cNvPr id="1" name=""/>
        <p:cNvGrpSpPr/>
        <p:nvPr/>
      </p:nvGrpSpPr>
      <p:grpSpPr>
        <a:xfrm>
          <a:off x="0" y="0"/>
          <a:ext cx="0" cy="0"/>
          <a:chOff x="0" y="0"/>
          <a:chExt cx="0" cy="0"/>
        </a:xfrm>
      </p:grpSpPr>
      <p:grpSp>
        <p:nvGrpSpPr>
          <p:cNvPr name="Group 2" id="2"/>
          <p:cNvGrpSpPr/>
          <p:nvPr/>
        </p:nvGrpSpPr>
        <p:grpSpPr>
          <a:xfrm rot="0">
            <a:off x="9823212" y="755973"/>
            <a:ext cx="7963005" cy="3024395"/>
            <a:chOff x="0" y="0"/>
            <a:chExt cx="10617340" cy="4032527"/>
          </a:xfrm>
        </p:grpSpPr>
        <p:sp>
          <p:nvSpPr>
            <p:cNvPr name="TextBox 3" id="3"/>
            <p:cNvSpPr txBox="true"/>
            <p:nvPr/>
          </p:nvSpPr>
          <p:spPr>
            <a:xfrm rot="0">
              <a:off x="0" y="1322999"/>
              <a:ext cx="10617340" cy="2709528"/>
            </a:xfrm>
            <a:prstGeom prst="rect">
              <a:avLst/>
            </a:prstGeom>
          </p:spPr>
          <p:txBody>
            <a:bodyPr anchor="t" rtlCol="false" tIns="0" lIns="0" bIns="0" rIns="0">
              <a:spAutoFit/>
            </a:bodyPr>
            <a:lstStyle/>
            <a:p>
              <a:pPr algn="l">
                <a:lnSpc>
                  <a:spcPts val="4165"/>
                </a:lnSpc>
              </a:pPr>
              <a:r>
                <a:rPr lang="en-US" sz="2540">
                  <a:solidFill>
                    <a:srgbClr val="121111"/>
                  </a:solidFill>
                  <a:latin typeface="Trocchi"/>
                  <a:ea typeface="Trocchi"/>
                  <a:cs typeface="Trocchi"/>
                  <a:sym typeface="Trocchi"/>
                </a:rPr>
                <a:t>To become a trusted global apparel sourcing partner from Bangladesh, recognized for quality, reliability, transparency, competitive pricing, and professional order management.</a:t>
              </a:r>
            </a:p>
          </p:txBody>
        </p:sp>
        <p:sp>
          <p:nvSpPr>
            <p:cNvPr name="TextBox 4" id="4"/>
            <p:cNvSpPr txBox="true"/>
            <p:nvPr/>
          </p:nvSpPr>
          <p:spPr>
            <a:xfrm rot="0">
              <a:off x="0" y="76200"/>
              <a:ext cx="9537984" cy="841954"/>
            </a:xfrm>
            <a:prstGeom prst="rect">
              <a:avLst/>
            </a:prstGeom>
          </p:spPr>
          <p:txBody>
            <a:bodyPr anchor="t" rtlCol="false" tIns="0" lIns="0" bIns="0" rIns="0">
              <a:spAutoFit/>
            </a:bodyPr>
            <a:lstStyle/>
            <a:p>
              <a:pPr algn="l">
                <a:lnSpc>
                  <a:spcPts val="4678"/>
                </a:lnSpc>
              </a:pPr>
              <a:r>
                <a:rPr lang="en-US" b="true" sz="4542">
                  <a:solidFill>
                    <a:srgbClr val="121111"/>
                  </a:solidFill>
                  <a:latin typeface="Cormorant Garamond Semi-Bold"/>
                  <a:ea typeface="Cormorant Garamond Semi-Bold"/>
                  <a:cs typeface="Cormorant Garamond Semi-Bold"/>
                  <a:sym typeface="Cormorant Garamond Semi-Bold"/>
                </a:rPr>
                <a:t>OUR VISION</a:t>
              </a:r>
            </a:p>
          </p:txBody>
        </p:sp>
      </p:grpSp>
      <p:sp>
        <p:nvSpPr>
          <p:cNvPr name="AutoShape 5" id="5"/>
          <p:cNvSpPr/>
          <p:nvPr/>
        </p:nvSpPr>
        <p:spPr>
          <a:xfrm>
            <a:off x="458195" y="4762"/>
            <a:ext cx="0" cy="10287003"/>
          </a:xfrm>
          <a:prstGeom prst="line">
            <a:avLst/>
          </a:prstGeom>
          <a:ln cap="flat" w="9525">
            <a:solidFill>
              <a:srgbClr val="745B45">
                <a:alpha val="50980"/>
              </a:srgbClr>
            </a:solidFill>
            <a:prstDash val="solid"/>
            <a:headEnd type="none" len="sm" w="sm"/>
            <a:tailEnd type="none" len="sm" w="sm"/>
          </a:ln>
        </p:spPr>
      </p:sp>
      <p:sp>
        <p:nvSpPr>
          <p:cNvPr name="AutoShape 6" id="6"/>
          <p:cNvSpPr/>
          <p:nvPr/>
        </p:nvSpPr>
        <p:spPr>
          <a:xfrm flipH="true">
            <a:off x="4506174" y="4762"/>
            <a:ext cx="10559145" cy="0"/>
          </a:xfrm>
          <a:prstGeom prst="line">
            <a:avLst/>
          </a:prstGeom>
          <a:ln cap="flat" w="9525">
            <a:solidFill>
              <a:srgbClr val="745B45">
                <a:alpha val="50980"/>
              </a:srgbClr>
            </a:solidFill>
            <a:prstDash val="solid"/>
            <a:headEnd type="none" len="sm" w="sm"/>
            <a:tailEnd type="none" len="sm" w="sm"/>
          </a:ln>
        </p:spPr>
      </p:sp>
      <p:sp>
        <p:nvSpPr>
          <p:cNvPr name="AutoShape 7" id="7"/>
          <p:cNvSpPr/>
          <p:nvPr/>
        </p:nvSpPr>
        <p:spPr>
          <a:xfrm>
            <a:off x="17786217" y="4762"/>
            <a:ext cx="0" cy="10287003"/>
          </a:xfrm>
          <a:prstGeom prst="line">
            <a:avLst/>
          </a:prstGeom>
          <a:ln cap="flat" w="9525">
            <a:solidFill>
              <a:srgbClr val="745B45">
                <a:alpha val="50980"/>
              </a:srgbClr>
            </a:solidFill>
            <a:prstDash val="solid"/>
            <a:headEnd type="none" len="sm" w="sm"/>
            <a:tailEnd type="none" len="sm" w="sm"/>
          </a:ln>
        </p:spPr>
      </p:sp>
      <p:sp>
        <p:nvSpPr>
          <p:cNvPr name="AutoShape 8" id="8"/>
          <p:cNvSpPr/>
          <p:nvPr/>
        </p:nvSpPr>
        <p:spPr>
          <a:xfrm flipH="true">
            <a:off x="4506174" y="10282238"/>
            <a:ext cx="10559145" cy="0"/>
          </a:xfrm>
          <a:prstGeom prst="line">
            <a:avLst/>
          </a:prstGeom>
          <a:ln cap="flat" w="9525">
            <a:solidFill>
              <a:srgbClr val="745B45">
                <a:alpha val="50980"/>
              </a:srgbClr>
            </a:solidFill>
            <a:prstDash val="solid"/>
            <a:headEnd type="none" len="sm" w="sm"/>
            <a:tailEnd type="none" len="sm" w="sm"/>
          </a:ln>
        </p:spPr>
      </p:sp>
      <p:sp>
        <p:nvSpPr>
          <p:cNvPr name="Freeform 9" id="9"/>
          <p:cNvSpPr/>
          <p:nvPr/>
        </p:nvSpPr>
        <p:spPr>
          <a:xfrm flipH="false" flipV="false" rot="0">
            <a:off x="9157919" y="5077563"/>
            <a:ext cx="9069997" cy="5105652"/>
          </a:xfrm>
          <a:custGeom>
            <a:avLst/>
            <a:gdLst/>
            <a:ahLst/>
            <a:cxnLst/>
            <a:rect r="r" b="b" t="t" l="l"/>
            <a:pathLst>
              <a:path h="5105652" w="9069997">
                <a:moveTo>
                  <a:pt x="0" y="0"/>
                </a:moveTo>
                <a:lnTo>
                  <a:pt x="9069997" y="0"/>
                </a:lnTo>
                <a:lnTo>
                  <a:pt x="9069997" y="5105653"/>
                </a:lnTo>
                <a:lnTo>
                  <a:pt x="0" y="5105653"/>
                </a:lnTo>
                <a:lnTo>
                  <a:pt x="0" y="0"/>
                </a:lnTo>
                <a:close/>
              </a:path>
            </a:pathLst>
          </a:custGeom>
          <a:blipFill>
            <a:blip r:embed="rId2"/>
            <a:stretch>
              <a:fillRect l="0" t="0" r="0" b="0"/>
            </a:stretch>
          </a:blipFill>
        </p:spPr>
      </p:sp>
      <p:sp>
        <p:nvSpPr>
          <p:cNvPr name="Freeform 10" id="10"/>
          <p:cNvSpPr/>
          <p:nvPr/>
        </p:nvSpPr>
        <p:spPr>
          <a:xfrm flipH="false" flipV="false" rot="0">
            <a:off x="0" y="4762"/>
            <a:ext cx="9157919" cy="5778456"/>
          </a:xfrm>
          <a:custGeom>
            <a:avLst/>
            <a:gdLst/>
            <a:ahLst/>
            <a:cxnLst/>
            <a:rect r="r" b="b" t="t" l="l"/>
            <a:pathLst>
              <a:path h="5778456" w="9157919">
                <a:moveTo>
                  <a:pt x="0" y="0"/>
                </a:moveTo>
                <a:lnTo>
                  <a:pt x="9157919" y="0"/>
                </a:lnTo>
                <a:lnTo>
                  <a:pt x="9157919" y="5778457"/>
                </a:lnTo>
                <a:lnTo>
                  <a:pt x="0" y="5778457"/>
                </a:lnTo>
                <a:lnTo>
                  <a:pt x="0" y="0"/>
                </a:lnTo>
                <a:close/>
              </a:path>
            </a:pathLst>
          </a:custGeom>
          <a:blipFill>
            <a:blip r:embed="rId3"/>
            <a:stretch>
              <a:fillRect l="-1722" t="-7475" r="0" b="0"/>
            </a:stretch>
          </a:blipFill>
        </p:spPr>
      </p:sp>
      <p:grpSp>
        <p:nvGrpSpPr>
          <p:cNvPr name="Group 11" id="11"/>
          <p:cNvGrpSpPr/>
          <p:nvPr/>
        </p:nvGrpSpPr>
        <p:grpSpPr>
          <a:xfrm rot="0">
            <a:off x="4940154" y="755973"/>
            <a:ext cx="3700547" cy="370054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3842" t="0" r="-66634" b="0"/>
              </a:stretch>
            </a:blipFill>
          </p:spPr>
        </p:sp>
      </p:grpSp>
      <p:sp>
        <p:nvSpPr>
          <p:cNvPr name="Freeform 13" id="13"/>
          <p:cNvSpPr/>
          <p:nvPr/>
        </p:nvSpPr>
        <p:spPr>
          <a:xfrm flipH="false" flipV="false" rot="0">
            <a:off x="573210" y="1028700"/>
            <a:ext cx="3185844" cy="2390763"/>
          </a:xfrm>
          <a:custGeom>
            <a:avLst/>
            <a:gdLst/>
            <a:ahLst/>
            <a:cxnLst/>
            <a:rect r="r" b="b" t="t" l="l"/>
            <a:pathLst>
              <a:path h="2390763" w="3185844">
                <a:moveTo>
                  <a:pt x="0" y="0"/>
                </a:moveTo>
                <a:lnTo>
                  <a:pt x="3185844" y="0"/>
                </a:lnTo>
                <a:lnTo>
                  <a:pt x="3185844" y="2390763"/>
                </a:lnTo>
                <a:lnTo>
                  <a:pt x="0" y="2390763"/>
                </a:lnTo>
                <a:lnTo>
                  <a:pt x="0" y="0"/>
                </a:lnTo>
                <a:close/>
              </a:path>
            </a:pathLst>
          </a:custGeom>
          <a:blipFill>
            <a:blip r:embed="rId5"/>
            <a:stretch>
              <a:fillRect l="0" t="0" r="0" b="0"/>
            </a:stretch>
          </a:blipFill>
        </p:spPr>
      </p:sp>
      <p:grpSp>
        <p:nvGrpSpPr>
          <p:cNvPr name="Group 14" id="14"/>
          <p:cNvGrpSpPr/>
          <p:nvPr/>
        </p:nvGrpSpPr>
        <p:grpSpPr>
          <a:xfrm rot="0">
            <a:off x="776341" y="6224127"/>
            <a:ext cx="8327626" cy="3435214"/>
            <a:chOff x="0" y="0"/>
            <a:chExt cx="11103501" cy="4580285"/>
          </a:xfrm>
        </p:grpSpPr>
        <p:sp>
          <p:nvSpPr>
            <p:cNvPr name="TextBox 15" id="15"/>
            <p:cNvSpPr txBox="true"/>
            <p:nvPr/>
          </p:nvSpPr>
          <p:spPr>
            <a:xfrm rot="0">
              <a:off x="0" y="1172257"/>
              <a:ext cx="11103501" cy="3408028"/>
            </a:xfrm>
            <a:prstGeom prst="rect">
              <a:avLst/>
            </a:prstGeom>
          </p:spPr>
          <p:txBody>
            <a:bodyPr anchor="t" rtlCol="false" tIns="0" lIns="0" bIns="0" rIns="0">
              <a:spAutoFit/>
            </a:bodyPr>
            <a:lstStyle/>
            <a:p>
              <a:pPr algn="l">
                <a:lnSpc>
                  <a:spcPts val="4165"/>
                </a:lnSpc>
              </a:pPr>
              <a:r>
                <a:rPr lang="en-US" sz="2539">
                  <a:solidFill>
                    <a:srgbClr val="121111"/>
                  </a:solidFill>
                  <a:latin typeface="Trocchi"/>
                  <a:ea typeface="Trocchi"/>
                  <a:cs typeface="Trocchi"/>
                  <a:sym typeface="Trocchi"/>
                </a:rPr>
                <a:t>To provide international buyers with complete sourcing solutions through reliable supplier selection, product development support, strict quality monitoring, efficient production follow-up, and timely shipment coordination.</a:t>
              </a:r>
            </a:p>
          </p:txBody>
        </p:sp>
        <p:sp>
          <p:nvSpPr>
            <p:cNvPr name="TextBox 16" id="16"/>
            <p:cNvSpPr txBox="true"/>
            <p:nvPr/>
          </p:nvSpPr>
          <p:spPr>
            <a:xfrm rot="0">
              <a:off x="0" y="76200"/>
              <a:ext cx="7661072" cy="842817"/>
            </a:xfrm>
            <a:prstGeom prst="rect">
              <a:avLst/>
            </a:prstGeom>
          </p:spPr>
          <p:txBody>
            <a:bodyPr anchor="t" rtlCol="false" tIns="0" lIns="0" bIns="0" rIns="0">
              <a:spAutoFit/>
            </a:bodyPr>
            <a:lstStyle/>
            <a:p>
              <a:pPr algn="l">
                <a:lnSpc>
                  <a:spcPts val="4709"/>
                </a:lnSpc>
              </a:pPr>
              <a:r>
                <a:rPr lang="en-US" b="true" sz="4572">
                  <a:solidFill>
                    <a:srgbClr val="121111"/>
                  </a:solidFill>
                  <a:latin typeface="Cormorant Garamond Semi-Bold"/>
                  <a:ea typeface="Cormorant Garamond Semi-Bold"/>
                  <a:cs typeface="Cormorant Garamond Semi-Bold"/>
                  <a:sym typeface="Cormorant Garamond Semi-Bold"/>
                </a:rPr>
                <a:t>OUR MISSION</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111699" y="-682085"/>
            <a:ext cx="3485483" cy="3485483"/>
          </a:xfrm>
          <a:custGeom>
            <a:avLst/>
            <a:gdLst/>
            <a:ahLst/>
            <a:cxnLst/>
            <a:rect r="r" b="b" t="t" l="l"/>
            <a:pathLst>
              <a:path h="3485483" w="3485483">
                <a:moveTo>
                  <a:pt x="0" y="0"/>
                </a:moveTo>
                <a:lnTo>
                  <a:pt x="3485484" y="0"/>
                </a:lnTo>
                <a:lnTo>
                  <a:pt x="3485484" y="3485483"/>
                </a:lnTo>
                <a:lnTo>
                  <a:pt x="0" y="34854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2700000">
            <a:off x="17018497" y="7681467"/>
            <a:ext cx="968054" cy="968054"/>
            <a:chOff x="0" y="0"/>
            <a:chExt cx="1290739" cy="1290739"/>
          </a:xfrm>
        </p:grpSpPr>
        <p:sp>
          <p:nvSpPr>
            <p:cNvPr name="Freeform 4" id="4"/>
            <p:cNvSpPr/>
            <p:nvPr/>
          </p:nvSpPr>
          <p:spPr>
            <a:xfrm flipH="false" flipV="false" rot="0">
              <a:off x="0" y="0"/>
              <a:ext cx="1290701" cy="1290701"/>
            </a:xfrm>
            <a:custGeom>
              <a:avLst/>
              <a:gdLst/>
              <a:ahLst/>
              <a:cxnLst/>
              <a:rect r="r" b="b" t="t" l="l"/>
              <a:pathLst>
                <a:path h="1290701" w="1290701">
                  <a:moveTo>
                    <a:pt x="0" y="0"/>
                  </a:moveTo>
                  <a:lnTo>
                    <a:pt x="1290701" y="0"/>
                  </a:lnTo>
                  <a:lnTo>
                    <a:pt x="1290701" y="1290701"/>
                  </a:lnTo>
                  <a:lnTo>
                    <a:pt x="0" y="1290701"/>
                  </a:lnTo>
                  <a:close/>
                </a:path>
              </a:pathLst>
            </a:custGeom>
            <a:solidFill>
              <a:srgbClr val="8064A2">
                <a:alpha val="8627"/>
              </a:srgbClr>
            </a:solidFill>
          </p:spPr>
        </p:sp>
      </p:grpSp>
      <p:grpSp>
        <p:nvGrpSpPr>
          <p:cNvPr name="Group 5" id="5"/>
          <p:cNvGrpSpPr/>
          <p:nvPr/>
        </p:nvGrpSpPr>
        <p:grpSpPr>
          <a:xfrm rot="0">
            <a:off x="15806050" y="8850012"/>
            <a:ext cx="3392948" cy="1705337"/>
            <a:chOff x="0" y="0"/>
            <a:chExt cx="4523930" cy="2273783"/>
          </a:xfrm>
        </p:grpSpPr>
        <p:sp>
          <p:nvSpPr>
            <p:cNvPr name="Freeform 6" id="6"/>
            <p:cNvSpPr/>
            <p:nvPr/>
          </p:nvSpPr>
          <p:spPr>
            <a:xfrm flipH="false" flipV="false" rot="0">
              <a:off x="0" y="0"/>
              <a:ext cx="4523867" cy="2273808"/>
            </a:xfrm>
            <a:custGeom>
              <a:avLst/>
              <a:gdLst/>
              <a:ahLst/>
              <a:cxnLst/>
              <a:rect r="r" b="b" t="t" l="l"/>
              <a:pathLst>
                <a:path h="2273808" w="4523867">
                  <a:moveTo>
                    <a:pt x="0" y="2273808"/>
                  </a:moveTo>
                  <a:lnTo>
                    <a:pt x="2261997" y="0"/>
                  </a:lnTo>
                  <a:lnTo>
                    <a:pt x="4523867" y="2273808"/>
                  </a:lnTo>
                  <a:close/>
                </a:path>
              </a:pathLst>
            </a:custGeom>
            <a:solidFill>
              <a:srgbClr val="8064A2">
                <a:alpha val="8627"/>
              </a:srgbClr>
            </a:solidFill>
          </p:spPr>
        </p:sp>
      </p:grpSp>
      <p:grpSp>
        <p:nvGrpSpPr>
          <p:cNvPr name="Group 7" id="7"/>
          <p:cNvGrpSpPr/>
          <p:nvPr/>
        </p:nvGrpSpPr>
        <p:grpSpPr>
          <a:xfrm rot="0">
            <a:off x="314" y="1344930"/>
            <a:ext cx="16732882" cy="85725"/>
            <a:chOff x="0" y="0"/>
            <a:chExt cx="22310509" cy="114300"/>
          </a:xfrm>
        </p:grpSpPr>
        <p:sp>
          <p:nvSpPr>
            <p:cNvPr name="Freeform 8" id="8"/>
            <p:cNvSpPr/>
            <p:nvPr/>
          </p:nvSpPr>
          <p:spPr>
            <a:xfrm flipH="false" flipV="false" rot="0">
              <a:off x="0" y="0"/>
              <a:ext cx="22310471" cy="114300"/>
            </a:xfrm>
            <a:custGeom>
              <a:avLst/>
              <a:gdLst/>
              <a:ahLst/>
              <a:cxnLst/>
              <a:rect r="r" b="b" t="t" l="l"/>
              <a:pathLst>
                <a:path h="114300" w="22310471">
                  <a:moveTo>
                    <a:pt x="0" y="114300"/>
                  </a:moveTo>
                  <a:lnTo>
                    <a:pt x="22310471" y="0"/>
                  </a:lnTo>
                </a:path>
              </a:pathLst>
            </a:custGeom>
            <a:blipFill>
              <a:blip r:embed="rId4">
                <a:alphaModFix amt="0"/>
              </a:blip>
              <a:stretch>
                <a:fillRect l="0" t="-3753334" r="0" b="-3753334"/>
              </a:stretch>
            </a:blipFill>
            <a:ln w="9525" cap="sq">
              <a:solidFill>
                <a:srgbClr val="595959"/>
              </a:solidFill>
              <a:prstDash val="solid"/>
              <a:miter/>
            </a:ln>
          </p:spPr>
        </p:sp>
      </p:grpSp>
      <p:sp>
        <p:nvSpPr>
          <p:cNvPr name="TextBox 9" id="9"/>
          <p:cNvSpPr txBox="true"/>
          <p:nvPr/>
        </p:nvSpPr>
        <p:spPr>
          <a:xfrm rot="0">
            <a:off x="587399" y="1668780"/>
            <a:ext cx="17267042" cy="1445957"/>
          </a:xfrm>
          <a:prstGeom prst="rect">
            <a:avLst/>
          </a:prstGeom>
        </p:spPr>
        <p:txBody>
          <a:bodyPr anchor="t" rtlCol="false" tIns="0" lIns="0" bIns="0" rIns="0">
            <a:spAutoFit/>
          </a:bodyPr>
          <a:lstStyle/>
          <a:p>
            <a:pPr algn="l">
              <a:lnSpc>
                <a:spcPts val="5594"/>
              </a:lnSpc>
            </a:pPr>
            <a:r>
              <a:rPr lang="en-US" sz="5594">
                <a:solidFill>
                  <a:srgbClr val="000000"/>
                </a:solidFill>
                <a:latin typeface="Public Sans 1"/>
                <a:ea typeface="Public Sans 1"/>
                <a:cs typeface="Public Sans 1"/>
                <a:sym typeface="Public Sans 1"/>
              </a:rPr>
              <a:t>Why International Buyers Choose Brandview Sourcing Ltd.</a:t>
            </a:r>
          </a:p>
        </p:txBody>
      </p:sp>
      <p:sp>
        <p:nvSpPr>
          <p:cNvPr name="TextBox 10" id="10"/>
          <p:cNvSpPr txBox="true"/>
          <p:nvPr/>
        </p:nvSpPr>
        <p:spPr>
          <a:xfrm rot="0">
            <a:off x="1028700" y="3152837"/>
            <a:ext cx="13864478" cy="6917939"/>
          </a:xfrm>
          <a:prstGeom prst="rect">
            <a:avLst/>
          </a:prstGeom>
        </p:spPr>
        <p:txBody>
          <a:bodyPr anchor="t" rtlCol="false" tIns="0" lIns="0" bIns="0" rIns="0">
            <a:spAutoFit/>
          </a:bodyPr>
          <a:lstStyle/>
          <a:p>
            <a:pPr algn="l">
              <a:lnSpc>
                <a:spcPts val="3629"/>
              </a:lnSpc>
            </a:pPr>
            <a:r>
              <a:rPr lang="en-US" sz="2794">
                <a:solidFill>
                  <a:srgbClr val="000000"/>
                </a:solidFill>
                <a:latin typeface="Calibri (MS)"/>
                <a:ea typeface="Calibri (MS)"/>
                <a:cs typeface="Calibri (MS)"/>
                <a:sym typeface="Calibri (MS)"/>
              </a:rPr>
              <a:t>Brandview Sourcing Ltd. offers a complete sourcing solution for buyers seeking dependable apparel production support from Bangladesh. We combine market knowledge, supplier access, quality supervision, and export coordination to help our clients place orders with confidence.</a:t>
            </a:r>
          </a:p>
          <a:p>
            <a:pPr algn="l">
              <a:lnSpc>
                <a:spcPts val="3629"/>
              </a:lnSpc>
            </a:pPr>
            <a:r>
              <a:rPr lang="en-US" sz="2794">
                <a:solidFill>
                  <a:srgbClr val="000000"/>
                </a:solidFill>
                <a:latin typeface="Calibri (MS)"/>
                <a:ea typeface="Calibri (MS)"/>
                <a:cs typeface="Calibri (MS)"/>
                <a:sym typeface="Calibri (MS)"/>
              </a:rPr>
              <a:t>Our key strengths include:</a:t>
            </a:r>
          </a:p>
          <a:p>
            <a:pPr algn="l">
              <a:lnSpc>
                <a:spcPts val="3629"/>
              </a:lnSpc>
            </a:pP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Reliable supplier and factory network</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Competitive price negotiation</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Fabric, trims, and accessories sourcing</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Sample development and approval follow-up</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Production planning and order monitoring</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Inline and final quality inspection</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Packing and shipment coordination</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Transparent buyer communication</a:t>
            </a:r>
          </a:p>
          <a:p>
            <a:pPr algn="l" marL="603297" indent="-301648" lvl="1">
              <a:lnSpc>
                <a:spcPts val="3629"/>
              </a:lnSpc>
              <a:buFont typeface="Arial"/>
              <a:buChar char="•"/>
            </a:pPr>
            <a:r>
              <a:rPr lang="en-US" b="true" sz="2794">
                <a:solidFill>
                  <a:srgbClr val="000000"/>
                </a:solidFill>
                <a:latin typeface="Calibri (MS) Bold"/>
                <a:ea typeface="Calibri (MS) Bold"/>
                <a:cs typeface="Calibri (MS) Bold"/>
                <a:sym typeface="Calibri (MS) Bold"/>
              </a:rPr>
              <a:t>Flexible support for small, medium, and bulk orders</a:t>
            </a:r>
          </a:p>
          <a:p>
            <a:pPr algn="l">
              <a:lnSpc>
                <a:spcPts val="3632"/>
              </a:lnSpc>
            </a:pPr>
          </a:p>
        </p:txBody>
      </p:sp>
      <p:sp>
        <p:nvSpPr>
          <p:cNvPr name="TextBox 11" id="11"/>
          <p:cNvSpPr txBox="true"/>
          <p:nvPr/>
        </p:nvSpPr>
        <p:spPr>
          <a:xfrm rot="0">
            <a:off x="1221115" y="49317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2" id="12"/>
          <p:cNvGrpSpPr/>
          <p:nvPr/>
        </p:nvGrpSpPr>
        <p:grpSpPr>
          <a:xfrm rot="0">
            <a:off x="178556" y="323860"/>
            <a:ext cx="1284484" cy="963920"/>
            <a:chOff x="0" y="0"/>
            <a:chExt cx="1712646" cy="1285227"/>
          </a:xfrm>
        </p:grpSpPr>
        <p:sp>
          <p:nvSpPr>
            <p:cNvPr name="Freeform 13" id="13"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5"/>
              <a:stretch>
                <a:fillRect l="0" t="-129" r="-2" b="-128"/>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4" id="4"/>
          <p:cNvSpPr/>
          <p:nvPr/>
        </p:nvSpPr>
        <p:spPr>
          <a:xfrm flipH="false" flipV="false" rot="0">
            <a:off x="16111699" y="-682085"/>
            <a:ext cx="3485483" cy="3485483"/>
          </a:xfrm>
          <a:custGeom>
            <a:avLst/>
            <a:gdLst/>
            <a:ahLst/>
            <a:cxnLst/>
            <a:rect r="r" b="b" t="t" l="l"/>
            <a:pathLst>
              <a:path h="3485483" w="3485483">
                <a:moveTo>
                  <a:pt x="0" y="0"/>
                </a:moveTo>
                <a:lnTo>
                  <a:pt x="3485484" y="0"/>
                </a:lnTo>
                <a:lnTo>
                  <a:pt x="3485484" y="3485483"/>
                </a:lnTo>
                <a:lnTo>
                  <a:pt x="0" y="34854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2700000">
            <a:off x="52570" y="8496571"/>
            <a:ext cx="968054" cy="968054"/>
            <a:chOff x="0" y="0"/>
            <a:chExt cx="1290739" cy="1290739"/>
          </a:xfrm>
        </p:grpSpPr>
        <p:sp>
          <p:nvSpPr>
            <p:cNvPr name="Freeform 6" id="6"/>
            <p:cNvSpPr/>
            <p:nvPr/>
          </p:nvSpPr>
          <p:spPr>
            <a:xfrm flipH="false" flipV="false" rot="0">
              <a:off x="0" y="0"/>
              <a:ext cx="1290701" cy="1290701"/>
            </a:xfrm>
            <a:custGeom>
              <a:avLst/>
              <a:gdLst/>
              <a:ahLst/>
              <a:cxnLst/>
              <a:rect r="r" b="b" t="t" l="l"/>
              <a:pathLst>
                <a:path h="1290701" w="1290701">
                  <a:moveTo>
                    <a:pt x="0" y="0"/>
                  </a:moveTo>
                  <a:lnTo>
                    <a:pt x="1290701" y="0"/>
                  </a:lnTo>
                  <a:lnTo>
                    <a:pt x="1290701" y="1290701"/>
                  </a:lnTo>
                  <a:lnTo>
                    <a:pt x="0" y="1290701"/>
                  </a:lnTo>
                  <a:close/>
                </a:path>
              </a:pathLst>
            </a:custGeom>
            <a:solidFill>
              <a:srgbClr val="8064A2">
                <a:alpha val="8627"/>
              </a:srgbClr>
            </a:solidFill>
          </p:spPr>
        </p:sp>
      </p:grpSp>
      <p:grpSp>
        <p:nvGrpSpPr>
          <p:cNvPr name="Group 7" id="7"/>
          <p:cNvGrpSpPr/>
          <p:nvPr/>
        </p:nvGrpSpPr>
        <p:grpSpPr>
          <a:xfrm rot="0">
            <a:off x="-203749" y="8610905"/>
            <a:ext cx="3392948" cy="1705337"/>
            <a:chOff x="0" y="0"/>
            <a:chExt cx="4523930" cy="2273783"/>
          </a:xfrm>
        </p:grpSpPr>
        <p:sp>
          <p:nvSpPr>
            <p:cNvPr name="Freeform 8" id="8"/>
            <p:cNvSpPr/>
            <p:nvPr/>
          </p:nvSpPr>
          <p:spPr>
            <a:xfrm flipH="false" flipV="false" rot="0">
              <a:off x="0" y="0"/>
              <a:ext cx="4523867" cy="2273808"/>
            </a:xfrm>
            <a:custGeom>
              <a:avLst/>
              <a:gdLst/>
              <a:ahLst/>
              <a:cxnLst/>
              <a:rect r="r" b="b" t="t" l="l"/>
              <a:pathLst>
                <a:path h="2273808" w="4523867">
                  <a:moveTo>
                    <a:pt x="0" y="2273808"/>
                  </a:moveTo>
                  <a:lnTo>
                    <a:pt x="2261997" y="0"/>
                  </a:lnTo>
                  <a:lnTo>
                    <a:pt x="4523867" y="2273808"/>
                  </a:lnTo>
                  <a:close/>
                </a:path>
              </a:pathLst>
            </a:custGeom>
            <a:solidFill>
              <a:srgbClr val="8064A2">
                <a:alpha val="8627"/>
              </a:srgbClr>
            </a:solidFill>
          </p:spPr>
        </p:sp>
      </p:grpSp>
      <p:grpSp>
        <p:nvGrpSpPr>
          <p:cNvPr name="Group 9" id="9"/>
          <p:cNvGrpSpPr/>
          <p:nvPr/>
        </p:nvGrpSpPr>
        <p:grpSpPr>
          <a:xfrm rot="0">
            <a:off x="314" y="1344930"/>
            <a:ext cx="16732882" cy="85725"/>
            <a:chOff x="0" y="0"/>
            <a:chExt cx="22310509" cy="114300"/>
          </a:xfrm>
        </p:grpSpPr>
        <p:sp>
          <p:nvSpPr>
            <p:cNvPr name="Freeform 10" id="10"/>
            <p:cNvSpPr/>
            <p:nvPr/>
          </p:nvSpPr>
          <p:spPr>
            <a:xfrm flipH="false" flipV="false" rot="0">
              <a:off x="0" y="0"/>
              <a:ext cx="22310471" cy="114300"/>
            </a:xfrm>
            <a:custGeom>
              <a:avLst/>
              <a:gdLst/>
              <a:ahLst/>
              <a:cxnLst/>
              <a:rect r="r" b="b" t="t" l="l"/>
              <a:pathLst>
                <a:path h="114300" w="22310471">
                  <a:moveTo>
                    <a:pt x="0" y="114300"/>
                  </a:moveTo>
                  <a:lnTo>
                    <a:pt x="22310471" y="0"/>
                  </a:lnTo>
                </a:path>
              </a:pathLst>
            </a:custGeom>
            <a:blipFill>
              <a:blip r:embed="rId4">
                <a:alphaModFix amt="0"/>
              </a:blip>
              <a:stretch>
                <a:fillRect l="0" t="-3753334" r="0" b="-3753334"/>
              </a:stretch>
            </a:blipFill>
            <a:ln w="9525" cap="sq">
              <a:solidFill>
                <a:srgbClr val="595959"/>
              </a:solidFill>
              <a:prstDash val="solid"/>
              <a:miter/>
            </a:ln>
          </p:spPr>
        </p:sp>
      </p:grpSp>
      <p:sp>
        <p:nvSpPr>
          <p:cNvPr name="TextBox 11" id="11"/>
          <p:cNvSpPr txBox="true"/>
          <p:nvPr/>
        </p:nvSpPr>
        <p:spPr>
          <a:xfrm rot="0">
            <a:off x="2183740" y="2756430"/>
            <a:ext cx="6740357" cy="776068"/>
          </a:xfrm>
          <a:prstGeom prst="rect">
            <a:avLst/>
          </a:prstGeom>
        </p:spPr>
        <p:txBody>
          <a:bodyPr anchor="t" rtlCol="false" tIns="0" lIns="0" bIns="0" rIns="0">
            <a:spAutoFit/>
          </a:bodyPr>
          <a:lstStyle/>
          <a:p>
            <a:pPr algn="l">
              <a:lnSpc>
                <a:spcPts val="6960"/>
              </a:lnSpc>
            </a:pPr>
            <a:r>
              <a:rPr lang="en-US" sz="6960">
                <a:solidFill>
                  <a:srgbClr val="000000"/>
                </a:solidFill>
                <a:latin typeface="Public Sans 1"/>
                <a:ea typeface="Public Sans 1"/>
                <a:cs typeface="Public Sans 1"/>
                <a:sym typeface="Public Sans 1"/>
              </a:rPr>
              <a:t>Why choose US</a:t>
            </a:r>
          </a:p>
        </p:txBody>
      </p:sp>
      <p:sp>
        <p:nvSpPr>
          <p:cNvPr name="TextBox 12" id="12"/>
          <p:cNvSpPr txBox="true"/>
          <p:nvPr/>
        </p:nvSpPr>
        <p:spPr>
          <a:xfrm rot="0">
            <a:off x="3251673" y="7269832"/>
            <a:ext cx="4863579" cy="1203579"/>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Reliable supplier and factory network</a:t>
            </a:r>
          </a:p>
        </p:txBody>
      </p:sp>
      <p:sp>
        <p:nvSpPr>
          <p:cNvPr name="Freeform 13" id="13"/>
          <p:cNvSpPr/>
          <p:nvPr/>
        </p:nvSpPr>
        <p:spPr>
          <a:xfrm flipH="false" flipV="false" rot="0">
            <a:off x="2475862" y="7373979"/>
            <a:ext cx="597017" cy="646376"/>
          </a:xfrm>
          <a:custGeom>
            <a:avLst/>
            <a:gdLst/>
            <a:ahLst/>
            <a:cxnLst/>
            <a:rect r="r" b="b" t="t" l="l"/>
            <a:pathLst>
              <a:path h="646376" w="597017">
                <a:moveTo>
                  <a:pt x="0" y="0"/>
                </a:moveTo>
                <a:lnTo>
                  <a:pt x="597017" y="0"/>
                </a:lnTo>
                <a:lnTo>
                  <a:pt x="597017" y="646376"/>
                </a:lnTo>
                <a:lnTo>
                  <a:pt x="0" y="646376"/>
                </a:lnTo>
                <a:lnTo>
                  <a:pt x="0" y="0"/>
                </a:lnTo>
                <a:close/>
              </a:path>
            </a:pathLst>
          </a:custGeom>
          <a:blipFill>
            <a:blip r:embed="rId5">
              <a:extLst>
                <a:ext uri="{96DAC541-7B7A-43D3-8B79-37D633B846F1}">
                  <asvg:svgBlip xmlns:asvg="http://schemas.microsoft.com/office/drawing/2016/SVG/main" r:embed="rId6"/>
                </a:ext>
              </a:extLst>
            </a:blip>
            <a:stretch>
              <a:fillRect l="-153" t="0" r="-154" b="0"/>
            </a:stretch>
          </a:blipFill>
        </p:spPr>
      </p:sp>
      <p:sp>
        <p:nvSpPr>
          <p:cNvPr name="Freeform 14" id="14"/>
          <p:cNvSpPr/>
          <p:nvPr/>
        </p:nvSpPr>
        <p:spPr>
          <a:xfrm flipH="false" flipV="false" rot="0">
            <a:off x="10387651" y="4576267"/>
            <a:ext cx="375599" cy="738683"/>
          </a:xfrm>
          <a:custGeom>
            <a:avLst/>
            <a:gdLst/>
            <a:ahLst/>
            <a:cxnLst/>
            <a:rect r="r" b="b" t="t" l="l"/>
            <a:pathLst>
              <a:path h="738683" w="375599">
                <a:moveTo>
                  <a:pt x="0" y="0"/>
                </a:moveTo>
                <a:lnTo>
                  <a:pt x="375599" y="0"/>
                </a:lnTo>
                <a:lnTo>
                  <a:pt x="375599" y="738683"/>
                </a:lnTo>
                <a:lnTo>
                  <a:pt x="0" y="738683"/>
                </a:lnTo>
                <a:lnTo>
                  <a:pt x="0" y="0"/>
                </a:lnTo>
                <a:close/>
              </a:path>
            </a:pathLst>
          </a:custGeom>
          <a:blipFill>
            <a:blip r:embed="rId7">
              <a:extLst>
                <a:ext uri="{96DAC541-7B7A-43D3-8B79-37D633B846F1}">
                  <asvg:svgBlip xmlns:asvg="http://schemas.microsoft.com/office/drawing/2016/SVG/main" r:embed="rId8"/>
                </a:ext>
              </a:extLst>
            </a:blip>
            <a:stretch>
              <a:fillRect l="-2949" t="0" r="-2949" b="0"/>
            </a:stretch>
          </a:blipFill>
        </p:spPr>
      </p:sp>
      <p:sp>
        <p:nvSpPr>
          <p:cNvPr name="TextBox 15" id="15"/>
          <p:cNvSpPr txBox="true"/>
          <p:nvPr/>
        </p:nvSpPr>
        <p:spPr>
          <a:xfrm rot="0">
            <a:off x="10900467" y="4457948"/>
            <a:ext cx="4879257" cy="658939"/>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Competitive Pricing</a:t>
            </a:r>
          </a:p>
        </p:txBody>
      </p:sp>
      <p:sp>
        <p:nvSpPr>
          <p:cNvPr name="TextBox 16" id="16"/>
          <p:cNvSpPr txBox="true"/>
          <p:nvPr/>
        </p:nvSpPr>
        <p:spPr>
          <a:xfrm rot="0">
            <a:off x="3189199" y="5968946"/>
            <a:ext cx="3992032" cy="655377"/>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Quality Assurance</a:t>
            </a:r>
          </a:p>
        </p:txBody>
      </p:sp>
      <p:sp>
        <p:nvSpPr>
          <p:cNvPr name="Freeform 17" id="17"/>
          <p:cNvSpPr/>
          <p:nvPr/>
        </p:nvSpPr>
        <p:spPr>
          <a:xfrm flipH="false" flipV="false" rot="0">
            <a:off x="2342512" y="6037545"/>
            <a:ext cx="712441" cy="646376"/>
          </a:xfrm>
          <a:custGeom>
            <a:avLst/>
            <a:gdLst/>
            <a:ahLst/>
            <a:cxnLst/>
            <a:rect r="r" b="b" t="t" l="l"/>
            <a:pathLst>
              <a:path h="646376" w="712441">
                <a:moveTo>
                  <a:pt x="0" y="0"/>
                </a:moveTo>
                <a:lnTo>
                  <a:pt x="712441" y="0"/>
                </a:lnTo>
                <a:lnTo>
                  <a:pt x="712441" y="646376"/>
                </a:lnTo>
                <a:lnTo>
                  <a:pt x="0" y="646376"/>
                </a:lnTo>
                <a:lnTo>
                  <a:pt x="0" y="0"/>
                </a:lnTo>
                <a:close/>
              </a:path>
            </a:pathLst>
          </a:custGeom>
          <a:blipFill>
            <a:blip r:embed="rId9">
              <a:extLst>
                <a:ext uri="{96DAC541-7B7A-43D3-8B79-37D633B846F1}">
                  <asvg:svgBlip xmlns:asvg="http://schemas.microsoft.com/office/drawing/2016/SVG/main" r:embed="rId10"/>
                </a:ext>
              </a:extLst>
            </a:blip>
            <a:stretch>
              <a:fillRect l="-33" t="0" r="-33" b="0"/>
            </a:stretch>
          </a:blipFill>
        </p:spPr>
      </p:sp>
      <p:sp>
        <p:nvSpPr>
          <p:cNvPr name="TextBox 18" id="18"/>
          <p:cNvSpPr txBox="true"/>
          <p:nvPr/>
        </p:nvSpPr>
        <p:spPr>
          <a:xfrm rot="0">
            <a:off x="3158842" y="4234910"/>
            <a:ext cx="5366614" cy="1243870"/>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Innovation and Product Development</a:t>
            </a:r>
          </a:p>
        </p:txBody>
      </p:sp>
      <p:sp>
        <p:nvSpPr>
          <p:cNvPr name="Freeform 19" id="19"/>
          <p:cNvSpPr/>
          <p:nvPr/>
        </p:nvSpPr>
        <p:spPr>
          <a:xfrm flipH="false" flipV="false" rot="0">
            <a:off x="2259940" y="4365679"/>
            <a:ext cx="766991" cy="711203"/>
          </a:xfrm>
          <a:custGeom>
            <a:avLst/>
            <a:gdLst/>
            <a:ahLst/>
            <a:cxnLst/>
            <a:rect r="r" b="b" t="t" l="l"/>
            <a:pathLst>
              <a:path h="711203" w="766991">
                <a:moveTo>
                  <a:pt x="0" y="0"/>
                </a:moveTo>
                <a:lnTo>
                  <a:pt x="766991" y="0"/>
                </a:lnTo>
                <a:lnTo>
                  <a:pt x="766991" y="711203"/>
                </a:lnTo>
                <a:lnTo>
                  <a:pt x="0" y="711203"/>
                </a:lnTo>
                <a:lnTo>
                  <a:pt x="0" y="0"/>
                </a:lnTo>
                <a:close/>
              </a:path>
            </a:pathLst>
          </a:custGeom>
          <a:blipFill>
            <a:blip r:embed="rId11">
              <a:extLst>
                <a:ext uri="{96DAC541-7B7A-43D3-8B79-37D633B846F1}">
                  <asvg:svgBlip xmlns:asvg="http://schemas.microsoft.com/office/drawing/2016/SVG/main" r:embed="rId12"/>
                </a:ext>
              </a:extLst>
            </a:blip>
            <a:stretch>
              <a:fillRect l="-73" t="0" r="-72" b="0"/>
            </a:stretch>
          </a:blipFill>
        </p:spPr>
      </p:sp>
      <p:sp>
        <p:nvSpPr>
          <p:cNvPr name="TextBox 20" id="20"/>
          <p:cNvSpPr txBox="true"/>
          <p:nvPr/>
        </p:nvSpPr>
        <p:spPr>
          <a:xfrm rot="0">
            <a:off x="11221241" y="6024991"/>
            <a:ext cx="4686148" cy="658939"/>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Expertise and Experience</a:t>
            </a:r>
          </a:p>
        </p:txBody>
      </p:sp>
      <p:sp>
        <p:nvSpPr>
          <p:cNvPr name="Freeform 21" id="21"/>
          <p:cNvSpPr/>
          <p:nvPr/>
        </p:nvSpPr>
        <p:spPr>
          <a:xfrm flipH="false" flipV="false" rot="0">
            <a:off x="10368601" y="6074740"/>
            <a:ext cx="712441" cy="554164"/>
          </a:xfrm>
          <a:custGeom>
            <a:avLst/>
            <a:gdLst/>
            <a:ahLst/>
            <a:cxnLst/>
            <a:rect r="r" b="b" t="t" l="l"/>
            <a:pathLst>
              <a:path h="554164" w="712441">
                <a:moveTo>
                  <a:pt x="0" y="0"/>
                </a:moveTo>
                <a:lnTo>
                  <a:pt x="712441" y="0"/>
                </a:lnTo>
                <a:lnTo>
                  <a:pt x="712441" y="554165"/>
                </a:lnTo>
                <a:lnTo>
                  <a:pt x="0" y="554165"/>
                </a:lnTo>
                <a:lnTo>
                  <a:pt x="0" y="0"/>
                </a:lnTo>
                <a:close/>
              </a:path>
            </a:pathLst>
          </a:custGeom>
          <a:blipFill>
            <a:blip r:embed="rId13">
              <a:extLst>
                <a:ext uri="{96DAC541-7B7A-43D3-8B79-37D633B846F1}">
                  <asvg:svgBlip xmlns:asvg="http://schemas.microsoft.com/office/drawing/2016/SVG/main" r:embed="rId14"/>
                </a:ext>
              </a:extLst>
            </a:blip>
            <a:stretch>
              <a:fillRect l="0" t="-3138" r="0" b="-3138"/>
            </a:stretch>
          </a:blipFill>
        </p:spPr>
      </p:sp>
      <p:sp>
        <p:nvSpPr>
          <p:cNvPr name="TextBox 22" id="22"/>
          <p:cNvSpPr txBox="true"/>
          <p:nvPr/>
        </p:nvSpPr>
        <p:spPr>
          <a:xfrm rot="0">
            <a:off x="11288458" y="7736729"/>
            <a:ext cx="5096666" cy="1243870"/>
          </a:xfrm>
          <a:prstGeom prst="rect">
            <a:avLst/>
          </a:prstGeom>
        </p:spPr>
        <p:txBody>
          <a:bodyPr anchor="t" rtlCol="false" tIns="0" lIns="0" bIns="0" rIns="0">
            <a:spAutoFit/>
          </a:bodyPr>
          <a:lstStyle/>
          <a:p>
            <a:pPr algn="l">
              <a:lnSpc>
                <a:spcPts val="4524"/>
              </a:lnSpc>
            </a:pPr>
            <a:r>
              <a:rPr lang="en-US" sz="3480">
                <a:solidFill>
                  <a:srgbClr val="000000"/>
                </a:solidFill>
                <a:latin typeface="Calibri (MS)"/>
                <a:ea typeface="Calibri (MS)"/>
                <a:cs typeface="Calibri (MS)"/>
                <a:sym typeface="Calibri (MS)"/>
              </a:rPr>
              <a:t>Strong Supplier Relationships</a:t>
            </a:r>
          </a:p>
        </p:txBody>
      </p:sp>
      <p:sp>
        <p:nvSpPr>
          <p:cNvPr name="Freeform 23" id="23" descr="Handshake with solid fill"/>
          <p:cNvSpPr/>
          <p:nvPr/>
        </p:nvSpPr>
        <p:spPr>
          <a:xfrm flipH="false" flipV="false" rot="0">
            <a:off x="10368601" y="7836846"/>
            <a:ext cx="802072" cy="802072"/>
          </a:xfrm>
          <a:custGeom>
            <a:avLst/>
            <a:gdLst/>
            <a:ahLst/>
            <a:cxnLst/>
            <a:rect r="r" b="b" t="t" l="l"/>
            <a:pathLst>
              <a:path h="802072" w="802072">
                <a:moveTo>
                  <a:pt x="0" y="0"/>
                </a:moveTo>
                <a:lnTo>
                  <a:pt x="802071" y="0"/>
                </a:lnTo>
                <a:lnTo>
                  <a:pt x="802071" y="802072"/>
                </a:lnTo>
                <a:lnTo>
                  <a:pt x="0" y="8020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4" id="24"/>
          <p:cNvSpPr txBox="true"/>
          <p:nvPr/>
        </p:nvSpPr>
        <p:spPr>
          <a:xfrm rot="0">
            <a:off x="1221115" y="49317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25" id="25"/>
          <p:cNvGrpSpPr/>
          <p:nvPr/>
        </p:nvGrpSpPr>
        <p:grpSpPr>
          <a:xfrm rot="0">
            <a:off x="178556" y="323860"/>
            <a:ext cx="1284484" cy="963920"/>
            <a:chOff x="0" y="0"/>
            <a:chExt cx="1712646" cy="1285227"/>
          </a:xfrm>
        </p:grpSpPr>
        <p:sp>
          <p:nvSpPr>
            <p:cNvPr name="Freeform 26" id="26"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17"/>
              <a:stretch>
                <a:fillRect l="0" t="-129" r="-2" b="-128"/>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8E6E2"/>
        </a:solidFill>
      </p:bgPr>
    </p:bg>
    <p:spTree>
      <p:nvGrpSpPr>
        <p:cNvPr id="1" name=""/>
        <p:cNvGrpSpPr/>
        <p:nvPr/>
      </p:nvGrpSpPr>
      <p:grpSpPr>
        <a:xfrm>
          <a:off x="0" y="0"/>
          <a:ext cx="0" cy="0"/>
          <a:chOff x="0" y="0"/>
          <a:chExt cx="0" cy="0"/>
        </a:xfrm>
      </p:grpSpPr>
      <p:sp>
        <p:nvSpPr>
          <p:cNvPr name="Freeform 2" id="2"/>
          <p:cNvSpPr/>
          <p:nvPr/>
        </p:nvSpPr>
        <p:spPr>
          <a:xfrm flipH="false" flipV="false" rot="0">
            <a:off x="1063876" y="4477922"/>
            <a:ext cx="8136255" cy="5102314"/>
          </a:xfrm>
          <a:custGeom>
            <a:avLst/>
            <a:gdLst/>
            <a:ahLst/>
            <a:cxnLst/>
            <a:rect r="r" b="b" t="t" l="l"/>
            <a:pathLst>
              <a:path h="5102314" w="8136255">
                <a:moveTo>
                  <a:pt x="0" y="0"/>
                </a:moveTo>
                <a:lnTo>
                  <a:pt x="8136255" y="0"/>
                </a:lnTo>
                <a:lnTo>
                  <a:pt x="8136255" y="5102313"/>
                </a:lnTo>
                <a:lnTo>
                  <a:pt x="0" y="51023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9495406" y="4477922"/>
            <a:ext cx="8136255" cy="5102314"/>
          </a:xfrm>
          <a:custGeom>
            <a:avLst/>
            <a:gdLst/>
            <a:ahLst/>
            <a:cxnLst/>
            <a:rect r="r" b="b" t="t" l="l"/>
            <a:pathLst>
              <a:path h="5102314" w="8136255">
                <a:moveTo>
                  <a:pt x="0" y="0"/>
                </a:moveTo>
                <a:lnTo>
                  <a:pt x="8136255" y="0"/>
                </a:lnTo>
                <a:lnTo>
                  <a:pt x="8136255" y="5102313"/>
                </a:lnTo>
                <a:lnTo>
                  <a:pt x="0" y="5102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648974" y="4477922"/>
            <a:ext cx="5102314" cy="5102314"/>
          </a:xfrm>
          <a:custGeom>
            <a:avLst/>
            <a:gdLst/>
            <a:ahLst/>
            <a:cxnLst/>
            <a:rect r="r" b="b" t="t" l="l"/>
            <a:pathLst>
              <a:path h="5102314" w="5102314">
                <a:moveTo>
                  <a:pt x="0" y="0"/>
                </a:moveTo>
                <a:lnTo>
                  <a:pt x="5102314" y="0"/>
                </a:lnTo>
                <a:lnTo>
                  <a:pt x="5102314" y="5102313"/>
                </a:lnTo>
                <a:lnTo>
                  <a:pt x="0" y="51023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365265" y="1279827"/>
            <a:ext cx="18658027" cy="9525"/>
            <a:chOff x="0" y="0"/>
            <a:chExt cx="24877370" cy="12700"/>
          </a:xfrm>
        </p:grpSpPr>
        <p:sp>
          <p:nvSpPr>
            <p:cNvPr name="Freeform 6" id="6"/>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8">
                <a:alphaModFix amt="0"/>
              </a:blip>
              <a:stretch>
                <a:fillRect l="0" t="-38118228" r="0" b="-38118228"/>
              </a:stretch>
            </a:blipFill>
            <a:ln w="9525" cap="sq">
              <a:solidFill>
                <a:srgbClr val="595959"/>
              </a:solidFill>
              <a:prstDash val="solid"/>
              <a:miter/>
            </a:ln>
          </p:spPr>
        </p:sp>
      </p:grpSp>
      <p:sp>
        <p:nvSpPr>
          <p:cNvPr name="TextBox 7" id="7"/>
          <p:cNvSpPr txBox="true"/>
          <p:nvPr/>
        </p:nvSpPr>
        <p:spPr>
          <a:xfrm rot="0">
            <a:off x="11983875" y="5954671"/>
            <a:ext cx="3924360" cy="2091666"/>
          </a:xfrm>
          <a:prstGeom prst="rect">
            <a:avLst/>
          </a:prstGeom>
        </p:spPr>
        <p:txBody>
          <a:bodyPr anchor="t" rtlCol="false" tIns="0" lIns="0" bIns="0" rIns="0">
            <a:spAutoFit/>
          </a:bodyPr>
          <a:lstStyle/>
          <a:p>
            <a:pPr algn="l" marL="548640" indent="-182880" lvl="2">
              <a:lnSpc>
                <a:spcPts val="3359"/>
              </a:lnSpc>
              <a:buFont typeface="Arial"/>
              <a:buChar char="⚬"/>
            </a:pPr>
            <a:r>
              <a:rPr lang="en-US" sz="2400">
                <a:solidFill>
                  <a:srgbClr val="FFFFFF"/>
                </a:solidFill>
                <a:latin typeface="Public Sans 1"/>
                <a:ea typeface="Public Sans 1"/>
                <a:cs typeface="Public Sans 1"/>
                <a:sym typeface="Public Sans 1"/>
              </a:rPr>
              <a:t>Quality Assured</a:t>
            </a:r>
          </a:p>
          <a:p>
            <a:pPr algn="l" marL="548640" indent="-182880" lvl="2">
              <a:lnSpc>
                <a:spcPts val="3359"/>
              </a:lnSpc>
              <a:buFont typeface="Arial"/>
              <a:buChar char="⚬"/>
            </a:pPr>
            <a:r>
              <a:rPr lang="en-US" sz="2400">
                <a:solidFill>
                  <a:srgbClr val="FFFFFF"/>
                </a:solidFill>
                <a:latin typeface="Public Sans 1"/>
                <a:ea typeface="Public Sans 1"/>
                <a:cs typeface="Public Sans 1"/>
                <a:sym typeface="Public Sans 1"/>
              </a:rPr>
              <a:t>Acc</a:t>
            </a:r>
            <a:r>
              <a:rPr lang="en-US" sz="2400">
                <a:solidFill>
                  <a:srgbClr val="FFFFFF"/>
                </a:solidFill>
                <a:latin typeface="Public Sans 1"/>
                <a:ea typeface="Public Sans 1"/>
                <a:cs typeface="Public Sans 1"/>
                <a:sym typeface="Public Sans 1"/>
              </a:rPr>
              <a:t>urate Fit &amp; Measurement</a:t>
            </a:r>
          </a:p>
          <a:p>
            <a:pPr algn="l" marL="548744" indent="-182915" lvl="2">
              <a:lnSpc>
                <a:spcPts val="3360"/>
              </a:lnSpc>
              <a:buFont typeface="Arial"/>
              <a:buChar char="⚬"/>
            </a:pPr>
            <a:r>
              <a:rPr lang="en-US" sz="2400">
                <a:solidFill>
                  <a:srgbClr val="FFFFFF"/>
                </a:solidFill>
                <a:latin typeface="Public Sans 1"/>
                <a:ea typeface="Public Sans 1"/>
                <a:cs typeface="Public Sans 1"/>
                <a:sym typeface="Public Sans 1"/>
              </a:rPr>
              <a:t>Sustainable Sourcing Options</a:t>
            </a:r>
          </a:p>
        </p:txBody>
      </p:sp>
      <p:sp>
        <p:nvSpPr>
          <p:cNvPr name="TextBox 8" id="8"/>
          <p:cNvSpPr txBox="true"/>
          <p:nvPr/>
        </p:nvSpPr>
        <p:spPr>
          <a:xfrm rot="-5400000">
            <a:off x="499767" y="6595796"/>
            <a:ext cx="3261855" cy="866565"/>
          </a:xfrm>
          <a:prstGeom prst="rect">
            <a:avLst/>
          </a:prstGeom>
        </p:spPr>
        <p:txBody>
          <a:bodyPr anchor="t" rtlCol="false" tIns="0" lIns="0" bIns="0" rIns="0">
            <a:spAutoFit/>
          </a:bodyPr>
          <a:lstStyle/>
          <a:p>
            <a:pPr algn="ctr">
              <a:lnSpc>
                <a:spcPts val="6240"/>
              </a:lnSpc>
            </a:pPr>
            <a:r>
              <a:rPr lang="en-US" sz="4000" spc="300">
                <a:solidFill>
                  <a:srgbClr val="FFFFFF"/>
                </a:solidFill>
                <a:latin typeface="Public Sans 1"/>
                <a:ea typeface="Public Sans 1"/>
                <a:cs typeface="Public Sans 1"/>
                <a:sym typeface="Public Sans 1"/>
              </a:rPr>
              <a:t>FEATURES</a:t>
            </a:r>
          </a:p>
        </p:txBody>
      </p:sp>
      <p:sp>
        <p:nvSpPr>
          <p:cNvPr name="TextBox 9" id="9"/>
          <p:cNvSpPr txBox="true"/>
          <p:nvPr/>
        </p:nvSpPr>
        <p:spPr>
          <a:xfrm rot="5400000">
            <a:off x="15161714" y="6595796"/>
            <a:ext cx="2824782" cy="866565"/>
          </a:xfrm>
          <a:prstGeom prst="rect">
            <a:avLst/>
          </a:prstGeom>
        </p:spPr>
        <p:txBody>
          <a:bodyPr anchor="t" rtlCol="false" tIns="0" lIns="0" bIns="0" rIns="0">
            <a:spAutoFit/>
          </a:bodyPr>
          <a:lstStyle/>
          <a:p>
            <a:pPr algn="ctr">
              <a:lnSpc>
                <a:spcPts val="6240"/>
              </a:lnSpc>
            </a:pPr>
            <a:r>
              <a:rPr lang="en-US" sz="4000" spc="300">
                <a:solidFill>
                  <a:srgbClr val="FFFFFF"/>
                </a:solidFill>
                <a:latin typeface="Public Sans 1"/>
                <a:ea typeface="Public Sans 1"/>
                <a:cs typeface="Public Sans 1"/>
                <a:sym typeface="Public Sans 1"/>
              </a:rPr>
              <a:t>BENEFITS</a:t>
            </a:r>
          </a:p>
        </p:txBody>
      </p:sp>
      <p:sp>
        <p:nvSpPr>
          <p:cNvPr name="TextBox 10" id="10"/>
          <p:cNvSpPr txBox="true"/>
          <p:nvPr/>
        </p:nvSpPr>
        <p:spPr>
          <a:xfrm rot="0">
            <a:off x="2888480" y="5511579"/>
            <a:ext cx="3435991" cy="2929890"/>
          </a:xfrm>
          <a:prstGeom prst="rect">
            <a:avLst/>
          </a:prstGeom>
        </p:spPr>
        <p:txBody>
          <a:bodyPr anchor="t" rtlCol="false" tIns="0" lIns="0" bIns="0" rIns="0">
            <a:spAutoFit/>
          </a:bodyPr>
          <a:lstStyle/>
          <a:p>
            <a:pPr algn="l" marL="548412" indent="-182804" lvl="2">
              <a:lnSpc>
                <a:spcPts val="3358"/>
              </a:lnSpc>
              <a:buFont typeface="Arial"/>
              <a:buChar char="⚬"/>
            </a:pPr>
            <a:r>
              <a:rPr lang="en-US" sz="2399">
                <a:solidFill>
                  <a:srgbClr val="FFFFFF"/>
                </a:solidFill>
                <a:latin typeface="Public Sans 1"/>
                <a:ea typeface="Public Sans 1"/>
                <a:cs typeface="Public Sans 1"/>
                <a:sym typeface="Public Sans 1"/>
              </a:rPr>
              <a:t>Approved</a:t>
            </a:r>
            <a:r>
              <a:rPr lang="en-US" sz="2399">
                <a:solidFill>
                  <a:srgbClr val="FFFFFF"/>
                </a:solidFill>
                <a:latin typeface="Public Sans 1"/>
                <a:ea typeface="Public Sans 1"/>
                <a:cs typeface="Public Sans 1"/>
                <a:sym typeface="Public Sans 1"/>
              </a:rPr>
              <a:t> Fabric &amp; Material Suppli</a:t>
            </a:r>
            <a:r>
              <a:rPr lang="en-US" sz="2399">
                <a:solidFill>
                  <a:srgbClr val="FFFFFF"/>
                </a:solidFill>
                <a:latin typeface="Public Sans 1"/>
                <a:ea typeface="Public Sans 1"/>
                <a:cs typeface="Public Sans 1"/>
                <a:sym typeface="Public Sans 1"/>
              </a:rPr>
              <a:t>ers</a:t>
            </a:r>
          </a:p>
          <a:p>
            <a:pPr algn="l" marL="548412" indent="-182804" lvl="2">
              <a:lnSpc>
                <a:spcPts val="3358"/>
              </a:lnSpc>
              <a:buFont typeface="Arial"/>
              <a:buChar char="⚬"/>
            </a:pPr>
            <a:r>
              <a:rPr lang="en-US" sz="2399">
                <a:solidFill>
                  <a:srgbClr val="FFFFFF"/>
                </a:solidFill>
                <a:latin typeface="Public Sans 1"/>
                <a:ea typeface="Public Sans 1"/>
                <a:cs typeface="Public Sans 1"/>
                <a:sym typeface="Public Sans 1"/>
              </a:rPr>
              <a:t>Sample Development Support</a:t>
            </a:r>
          </a:p>
          <a:p>
            <a:pPr algn="l" marL="548519" indent="-182840" lvl="2">
              <a:lnSpc>
                <a:spcPts val="3359"/>
              </a:lnSpc>
              <a:buFont typeface="Arial"/>
              <a:buChar char="⚬"/>
            </a:pPr>
            <a:r>
              <a:rPr lang="en-US" sz="2399">
                <a:solidFill>
                  <a:srgbClr val="FFFFFF"/>
                </a:solidFill>
                <a:latin typeface="Public Sans 1"/>
                <a:ea typeface="Public Sans 1"/>
                <a:cs typeface="Public Sans 1"/>
                <a:sym typeface="Public Sans 1"/>
              </a:rPr>
              <a:t>Flexible Design Support</a:t>
            </a:r>
          </a:p>
        </p:txBody>
      </p:sp>
      <p:sp>
        <p:nvSpPr>
          <p:cNvPr name="TextBox 11" id="11"/>
          <p:cNvSpPr txBox="true"/>
          <p:nvPr/>
        </p:nvSpPr>
        <p:spPr>
          <a:xfrm rot="0">
            <a:off x="3820420" y="2344169"/>
            <a:ext cx="12638780" cy="892569"/>
          </a:xfrm>
          <a:prstGeom prst="rect">
            <a:avLst/>
          </a:prstGeom>
        </p:spPr>
        <p:txBody>
          <a:bodyPr anchor="t" rtlCol="false" tIns="0" lIns="0" bIns="0" rIns="0">
            <a:spAutoFit/>
          </a:bodyPr>
          <a:lstStyle/>
          <a:p>
            <a:pPr algn="ctr">
              <a:lnSpc>
                <a:spcPts val="8000"/>
              </a:lnSpc>
            </a:pPr>
            <a:r>
              <a:rPr lang="en-US" sz="8000">
                <a:solidFill>
                  <a:srgbClr val="000000"/>
                </a:solidFill>
                <a:latin typeface="Public Sans 1"/>
                <a:ea typeface="Public Sans 1"/>
                <a:cs typeface="Public Sans 1"/>
                <a:sym typeface="Public Sans 1"/>
              </a:rPr>
              <a:t>Value Proposition</a:t>
            </a:r>
          </a:p>
        </p:txBody>
      </p:sp>
      <p:sp>
        <p:nvSpPr>
          <p:cNvPr name="TextBox 12" id="12"/>
          <p:cNvSpPr txBox="true"/>
          <p:nvPr/>
        </p:nvSpPr>
        <p:spPr>
          <a:xfrm rot="0">
            <a:off x="3186461" y="3446993"/>
            <a:ext cx="12687499" cy="459740"/>
          </a:xfrm>
          <a:prstGeom prst="rect">
            <a:avLst/>
          </a:prstGeom>
        </p:spPr>
        <p:txBody>
          <a:bodyPr anchor="t" rtlCol="false" tIns="0" lIns="0" bIns="0" rIns="0">
            <a:spAutoFit/>
          </a:bodyPr>
          <a:lstStyle/>
          <a:p>
            <a:pPr algn="ctr">
              <a:lnSpc>
                <a:spcPts val="3640"/>
              </a:lnSpc>
            </a:pPr>
            <a:r>
              <a:rPr lang="en-US" sz="2799">
                <a:solidFill>
                  <a:srgbClr val="000000"/>
                </a:solidFill>
                <a:latin typeface="Public Sans 1"/>
                <a:ea typeface="Public Sans 1"/>
                <a:cs typeface="Public Sans 1"/>
                <a:sym typeface="Public Sans 1"/>
              </a:rPr>
              <a:t>We provide custom-tailored sourcing solutions based on buyer requirements.</a:t>
            </a:r>
          </a:p>
        </p:txBody>
      </p:sp>
      <p:sp>
        <p:nvSpPr>
          <p:cNvPr name="TextBox 13" id="13"/>
          <p:cNvSpPr txBox="true"/>
          <p:nvPr/>
        </p:nvSpPr>
        <p:spPr>
          <a:xfrm rot="0">
            <a:off x="7619219" y="6450311"/>
            <a:ext cx="3091472" cy="950805"/>
          </a:xfrm>
          <a:prstGeom prst="rect">
            <a:avLst/>
          </a:prstGeom>
        </p:spPr>
        <p:txBody>
          <a:bodyPr anchor="t" rtlCol="false" tIns="0" lIns="0" bIns="0" rIns="0">
            <a:spAutoFit/>
          </a:bodyPr>
          <a:lstStyle/>
          <a:p>
            <a:pPr algn="ctr">
              <a:lnSpc>
                <a:spcPts val="3640"/>
              </a:lnSpc>
            </a:pPr>
            <a:r>
              <a:rPr lang="en-US" sz="2799" b="true">
                <a:solidFill>
                  <a:srgbClr val="000000"/>
                </a:solidFill>
                <a:latin typeface="Public Sans 1 Bold"/>
                <a:ea typeface="Public Sans 1 Bold"/>
                <a:cs typeface="Public Sans 1 Bold"/>
                <a:sym typeface="Public Sans 1 Bold"/>
              </a:rPr>
              <a:t>Custom and personalized</a:t>
            </a:r>
          </a:p>
        </p:txBody>
      </p:sp>
      <p:sp>
        <p:nvSpPr>
          <p:cNvPr name="TextBox 14" id="14"/>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5" id="15"/>
          <p:cNvGrpSpPr/>
          <p:nvPr/>
        </p:nvGrpSpPr>
        <p:grpSpPr>
          <a:xfrm rot="0">
            <a:off x="87116" y="293380"/>
            <a:ext cx="1284484" cy="963920"/>
            <a:chOff x="0" y="0"/>
            <a:chExt cx="1712646" cy="1285227"/>
          </a:xfrm>
        </p:grpSpPr>
        <p:sp>
          <p:nvSpPr>
            <p:cNvPr name="Freeform 16" id="16"/>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9"/>
              <a:stretch>
                <a:fillRect l="0" t="-129" r="-2" b="-128"/>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BE6"/>
        </a:solidFill>
      </p:bgPr>
    </p:bg>
    <p:spTree>
      <p:nvGrpSpPr>
        <p:cNvPr id="1" name=""/>
        <p:cNvGrpSpPr/>
        <p:nvPr/>
      </p:nvGrpSpPr>
      <p:grpSpPr>
        <a:xfrm>
          <a:off x="0" y="0"/>
          <a:ext cx="0" cy="0"/>
          <a:chOff x="0" y="0"/>
          <a:chExt cx="0" cy="0"/>
        </a:xfrm>
      </p:grpSpPr>
      <p:grpSp>
        <p:nvGrpSpPr>
          <p:cNvPr name="Group 2" id="2"/>
          <p:cNvGrpSpPr/>
          <p:nvPr/>
        </p:nvGrpSpPr>
        <p:grpSpPr>
          <a:xfrm rot="0">
            <a:off x="-365265" y="1279827"/>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2">
                <a:alphaModFix amt="0"/>
              </a:blip>
              <a:stretch>
                <a:fillRect l="0" t="-38118228" r="0" b="-38118228"/>
              </a:stretch>
            </a:blipFill>
            <a:ln w="9525" cap="sq">
              <a:solidFill>
                <a:srgbClr val="595959"/>
              </a:solidFill>
              <a:prstDash val="solid"/>
              <a:miter/>
            </a:ln>
          </p:spPr>
        </p:sp>
      </p:grpSp>
      <p:sp>
        <p:nvSpPr>
          <p:cNvPr name="TextBox 4" id="4"/>
          <p:cNvSpPr txBox="true"/>
          <p:nvPr/>
        </p:nvSpPr>
        <p:spPr>
          <a:xfrm rot="0">
            <a:off x="1129675" y="462696"/>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5" id="5"/>
          <p:cNvGrpSpPr/>
          <p:nvPr/>
        </p:nvGrpSpPr>
        <p:grpSpPr>
          <a:xfrm rot="0">
            <a:off x="87116" y="293380"/>
            <a:ext cx="1284484" cy="963920"/>
            <a:chOff x="0" y="0"/>
            <a:chExt cx="1712646" cy="1285227"/>
          </a:xfrm>
        </p:grpSpPr>
        <p:sp>
          <p:nvSpPr>
            <p:cNvPr name="Freeform 6" id="6"/>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3"/>
              <a:stretch>
                <a:fillRect l="0" t="-129" r="-2" b="-128"/>
              </a:stretch>
            </a:blipFill>
          </p:spPr>
        </p:sp>
      </p:grpSp>
      <p:grpSp>
        <p:nvGrpSpPr>
          <p:cNvPr name="Group 7" id="7"/>
          <p:cNvGrpSpPr/>
          <p:nvPr/>
        </p:nvGrpSpPr>
        <p:grpSpPr>
          <a:xfrm rot="5400000">
            <a:off x="6153005" y="2274249"/>
            <a:ext cx="6221832" cy="6478110"/>
            <a:chOff x="0" y="0"/>
            <a:chExt cx="997902" cy="1039006"/>
          </a:xfrm>
        </p:grpSpPr>
        <p:sp>
          <p:nvSpPr>
            <p:cNvPr name="Freeform 8" id="8"/>
            <p:cNvSpPr/>
            <p:nvPr/>
          </p:nvSpPr>
          <p:spPr>
            <a:xfrm flipH="false" flipV="false" rot="0">
              <a:off x="0" y="0"/>
              <a:ext cx="997902" cy="1039006"/>
            </a:xfrm>
            <a:custGeom>
              <a:avLst/>
              <a:gdLst/>
              <a:ahLst/>
              <a:cxnLst/>
              <a:rect r="r" b="b" t="t" l="l"/>
              <a:pathLst>
                <a:path h="1039006" w="997902">
                  <a:moveTo>
                    <a:pt x="498951" y="0"/>
                  </a:moveTo>
                  <a:cubicBezTo>
                    <a:pt x="223388" y="0"/>
                    <a:pt x="0" y="232589"/>
                    <a:pt x="0" y="519503"/>
                  </a:cubicBezTo>
                  <a:cubicBezTo>
                    <a:pt x="0" y="806416"/>
                    <a:pt x="223388" y="1039006"/>
                    <a:pt x="498951" y="1039006"/>
                  </a:cubicBezTo>
                  <a:cubicBezTo>
                    <a:pt x="774514" y="1039006"/>
                    <a:pt x="997902" y="806416"/>
                    <a:pt x="997902" y="519503"/>
                  </a:cubicBezTo>
                  <a:cubicBezTo>
                    <a:pt x="997902" y="232589"/>
                    <a:pt x="774514" y="0"/>
                    <a:pt x="498951" y="0"/>
                  </a:cubicBezTo>
                  <a:lnTo>
                    <a:pt x="498951" y="0"/>
                  </a:lnTo>
                  <a:close/>
                </a:path>
              </a:pathLst>
            </a:custGeom>
            <a:solidFill>
              <a:srgbClr val="F8F8F8"/>
            </a:solidFill>
            <a:ln w="28575" cap="rnd">
              <a:solidFill>
                <a:srgbClr val="141414"/>
              </a:solidFill>
              <a:prstDash val="dash"/>
              <a:round/>
            </a:ln>
          </p:spPr>
        </p:sp>
        <p:sp>
          <p:nvSpPr>
            <p:cNvPr name="TextBox 9" id="9"/>
            <p:cNvSpPr txBox="true"/>
            <p:nvPr/>
          </p:nvSpPr>
          <p:spPr>
            <a:xfrm>
              <a:off x="93553" y="87882"/>
              <a:ext cx="810795" cy="853717"/>
            </a:xfrm>
            <a:prstGeom prst="rect">
              <a:avLst/>
            </a:prstGeom>
          </p:spPr>
          <p:txBody>
            <a:bodyPr anchor="ctr" rtlCol="false" tIns="17117" lIns="17117" bIns="17117" rIns="17117"/>
            <a:lstStyle/>
            <a:p>
              <a:pPr algn="ctr">
                <a:lnSpc>
                  <a:spcPts val="735"/>
                </a:lnSpc>
              </a:pPr>
            </a:p>
          </p:txBody>
        </p:sp>
      </p:grpSp>
      <p:grpSp>
        <p:nvGrpSpPr>
          <p:cNvPr name="Group 10" id="10"/>
          <p:cNvGrpSpPr/>
          <p:nvPr/>
        </p:nvGrpSpPr>
        <p:grpSpPr>
          <a:xfrm rot="0">
            <a:off x="5653641" y="6220750"/>
            <a:ext cx="975759" cy="97575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A68"/>
            </a:solidFill>
            <a:ln w="19050" cap="sq">
              <a:solidFill>
                <a:srgbClr val="141414"/>
              </a:solidFill>
              <a:prstDash val="solid"/>
              <a:miter/>
            </a:ln>
          </p:spPr>
        </p:sp>
        <p:sp>
          <p:nvSpPr>
            <p:cNvPr name="TextBox 12" id="12"/>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13" id="13"/>
          <p:cNvSpPr/>
          <p:nvPr/>
        </p:nvSpPr>
        <p:spPr>
          <a:xfrm>
            <a:off x="12333957" y="8074914"/>
            <a:ext cx="527902" cy="0"/>
          </a:xfrm>
          <a:custGeom>
            <a:avLst/>
            <a:gdLst/>
            <a:ahLst/>
            <a:cxnLst/>
            <a:rect r="r" b="b" t="t" l="l"/>
            <a:pathLst>
              <a:path h="0" w="527902">
                <a:moveTo>
                  <a:pt x="0" y="0"/>
                </a:moveTo>
                <a:lnTo>
                  <a:pt x="527902" y="0"/>
                </a:lnTo>
              </a:path>
            </a:pathLst>
          </a:custGeom>
          <a:ln cap="flat" w="38100">
            <a:solidFill>
              <a:srgbClr val="141414"/>
            </a:solidFill>
            <a:prstDash val="sysDash"/>
            <a:headEnd type="none" len="sm" w="sm"/>
            <a:tailEnd type="none" len="sm" w="sm"/>
          </a:ln>
        </p:spPr>
      </p:sp>
      <p:sp>
        <p:nvSpPr>
          <p:cNvPr name="Freeform 14" id="14"/>
          <p:cNvSpPr/>
          <p:nvPr/>
        </p:nvSpPr>
        <p:spPr>
          <a:xfrm>
            <a:off x="12756483" y="6855990"/>
            <a:ext cx="1487301" cy="115501"/>
          </a:xfrm>
          <a:custGeom>
            <a:avLst/>
            <a:gdLst/>
            <a:ahLst/>
            <a:cxnLst/>
            <a:rect r="r" b="b" t="t" l="l"/>
            <a:pathLst>
              <a:path h="115501" w="1487301">
                <a:moveTo>
                  <a:pt x="0" y="0"/>
                </a:moveTo>
                <a:lnTo>
                  <a:pt x="1429550" y="0"/>
                </a:lnTo>
                <a:cubicBezTo>
                  <a:pt x="1461445" y="0"/>
                  <a:pt x="1487300" y="25856"/>
                  <a:pt x="1487300" y="57751"/>
                </a:cubicBezTo>
                <a:lnTo>
                  <a:pt x="1487300" y="115502"/>
                </a:lnTo>
              </a:path>
            </a:pathLst>
          </a:custGeom>
          <a:ln cap="flat" w="38100">
            <a:solidFill>
              <a:srgbClr val="141414"/>
            </a:solidFill>
            <a:prstDash val="sysDash"/>
            <a:headEnd type="none" len="sm" w="sm"/>
            <a:tailEnd type="none" len="sm" w="sm"/>
          </a:ln>
        </p:spPr>
      </p:sp>
      <p:sp>
        <p:nvSpPr>
          <p:cNvPr name="Freeform 15" id="15"/>
          <p:cNvSpPr/>
          <p:nvPr/>
        </p:nvSpPr>
        <p:spPr>
          <a:xfrm>
            <a:off x="4076355" y="7196510"/>
            <a:ext cx="2065165" cy="375791"/>
          </a:xfrm>
          <a:custGeom>
            <a:avLst/>
            <a:gdLst/>
            <a:ahLst/>
            <a:cxnLst/>
            <a:rect r="r" b="b" t="t" l="l"/>
            <a:pathLst>
              <a:path h="375791" w="2065165">
                <a:moveTo>
                  <a:pt x="2065165" y="0"/>
                </a:moveTo>
                <a:lnTo>
                  <a:pt x="1220478" y="0"/>
                </a:lnTo>
                <a:cubicBezTo>
                  <a:pt x="1170645" y="0"/>
                  <a:pt x="1122853" y="19796"/>
                  <a:pt x="1087616" y="55033"/>
                </a:cubicBezTo>
                <a:cubicBezTo>
                  <a:pt x="1052379" y="90270"/>
                  <a:pt x="1032583" y="138062"/>
                  <a:pt x="1032583" y="187895"/>
                </a:cubicBezTo>
                <a:lnTo>
                  <a:pt x="1032583" y="187895"/>
                </a:lnTo>
                <a:cubicBezTo>
                  <a:pt x="1032583" y="237728"/>
                  <a:pt x="1012787" y="285520"/>
                  <a:pt x="977549" y="320758"/>
                </a:cubicBezTo>
                <a:cubicBezTo>
                  <a:pt x="942312" y="355995"/>
                  <a:pt x="894520" y="375791"/>
                  <a:pt x="844687" y="375791"/>
                </a:cubicBezTo>
                <a:lnTo>
                  <a:pt x="0" y="375791"/>
                </a:lnTo>
              </a:path>
            </a:pathLst>
          </a:custGeom>
          <a:ln cap="flat" w="38100">
            <a:solidFill>
              <a:srgbClr val="141414"/>
            </a:solidFill>
            <a:prstDash val="sysDash"/>
            <a:headEnd type="none" len="sm" w="sm"/>
            <a:tailEnd type="none" len="sm" w="sm"/>
          </a:ln>
        </p:spPr>
      </p:sp>
      <p:grpSp>
        <p:nvGrpSpPr>
          <p:cNvPr name="Group 16" id="16"/>
          <p:cNvGrpSpPr/>
          <p:nvPr/>
        </p:nvGrpSpPr>
        <p:grpSpPr>
          <a:xfrm rot="0">
            <a:off x="6100036" y="3032451"/>
            <a:ext cx="975759" cy="975759"/>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0FF"/>
            </a:solidFill>
            <a:ln w="19050" cap="sq">
              <a:solidFill>
                <a:srgbClr val="141414"/>
              </a:solidFill>
              <a:prstDash val="solid"/>
              <a:miter/>
            </a:ln>
          </p:spPr>
        </p:sp>
        <p:sp>
          <p:nvSpPr>
            <p:cNvPr name="TextBox 18" id="18"/>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19" id="19"/>
          <p:cNvSpPr/>
          <p:nvPr/>
        </p:nvSpPr>
        <p:spPr>
          <a:xfrm>
            <a:off x="5161304" y="3520331"/>
            <a:ext cx="938732" cy="33000"/>
          </a:xfrm>
          <a:custGeom>
            <a:avLst/>
            <a:gdLst/>
            <a:ahLst/>
            <a:cxnLst/>
            <a:rect r="r" b="b" t="t" l="l"/>
            <a:pathLst>
              <a:path h="33000" w="938732">
                <a:moveTo>
                  <a:pt x="938732" y="0"/>
                </a:moveTo>
                <a:lnTo>
                  <a:pt x="16500" y="0"/>
                </a:lnTo>
                <a:cubicBezTo>
                  <a:pt x="12124" y="0"/>
                  <a:pt x="7927" y="1739"/>
                  <a:pt x="4833" y="4833"/>
                </a:cubicBezTo>
                <a:cubicBezTo>
                  <a:pt x="1738" y="7927"/>
                  <a:pt x="0" y="12124"/>
                  <a:pt x="0" y="16500"/>
                </a:cubicBezTo>
                <a:lnTo>
                  <a:pt x="0" y="33000"/>
                </a:lnTo>
              </a:path>
            </a:pathLst>
          </a:custGeom>
          <a:ln cap="flat" w="38100">
            <a:solidFill>
              <a:srgbClr val="141414"/>
            </a:solidFill>
            <a:prstDash val="sysDash"/>
            <a:headEnd type="none" len="sm" w="sm"/>
            <a:tailEnd type="none" len="sm" w="sm"/>
          </a:ln>
        </p:spPr>
      </p:sp>
      <p:sp>
        <p:nvSpPr>
          <p:cNvPr name="Freeform 20" id="20"/>
          <p:cNvSpPr/>
          <p:nvPr/>
        </p:nvSpPr>
        <p:spPr>
          <a:xfrm flipH="false" flipV="false" rot="0">
            <a:off x="6274738" y="3168182"/>
            <a:ext cx="668006" cy="668006"/>
          </a:xfrm>
          <a:custGeom>
            <a:avLst/>
            <a:gdLst/>
            <a:ahLst/>
            <a:cxnLst/>
            <a:rect r="r" b="b" t="t" l="l"/>
            <a:pathLst>
              <a:path h="668006" w="668006">
                <a:moveTo>
                  <a:pt x="0" y="0"/>
                </a:moveTo>
                <a:lnTo>
                  <a:pt x="668006" y="0"/>
                </a:lnTo>
                <a:lnTo>
                  <a:pt x="668006" y="668006"/>
                </a:lnTo>
                <a:lnTo>
                  <a:pt x="0" y="668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5814014" y="6407555"/>
            <a:ext cx="693659" cy="629496"/>
          </a:xfrm>
          <a:custGeom>
            <a:avLst/>
            <a:gdLst/>
            <a:ahLst/>
            <a:cxnLst/>
            <a:rect r="r" b="b" t="t" l="l"/>
            <a:pathLst>
              <a:path h="629496" w="693659">
                <a:moveTo>
                  <a:pt x="0" y="0"/>
                </a:moveTo>
                <a:lnTo>
                  <a:pt x="693659" y="0"/>
                </a:lnTo>
                <a:lnTo>
                  <a:pt x="693659" y="629496"/>
                </a:lnTo>
                <a:lnTo>
                  <a:pt x="0" y="6294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7986410" y="3863922"/>
            <a:ext cx="2880054" cy="2161288"/>
          </a:xfrm>
          <a:custGeom>
            <a:avLst/>
            <a:gdLst/>
            <a:ahLst/>
            <a:cxnLst/>
            <a:rect r="r" b="b" t="t" l="l"/>
            <a:pathLst>
              <a:path h="2161288" w="2880054">
                <a:moveTo>
                  <a:pt x="0" y="0"/>
                </a:moveTo>
                <a:lnTo>
                  <a:pt x="2880054" y="0"/>
                </a:lnTo>
                <a:lnTo>
                  <a:pt x="2880054" y="2161288"/>
                </a:lnTo>
                <a:lnTo>
                  <a:pt x="0" y="2161288"/>
                </a:lnTo>
                <a:lnTo>
                  <a:pt x="0" y="0"/>
                </a:lnTo>
                <a:close/>
              </a:path>
            </a:pathLst>
          </a:custGeom>
          <a:blipFill>
            <a:blip r:embed="rId8"/>
            <a:stretch>
              <a:fillRect l="0" t="0" r="0" b="0"/>
            </a:stretch>
          </a:blipFill>
        </p:spPr>
      </p:sp>
      <p:grpSp>
        <p:nvGrpSpPr>
          <p:cNvPr name="Group 23" id="23"/>
          <p:cNvGrpSpPr/>
          <p:nvPr/>
        </p:nvGrpSpPr>
        <p:grpSpPr>
          <a:xfrm rot="0">
            <a:off x="8872543" y="1830888"/>
            <a:ext cx="975759" cy="97575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CBFF"/>
            </a:solidFill>
            <a:ln w="19050" cap="sq">
              <a:solidFill>
                <a:srgbClr val="141414"/>
              </a:solidFill>
              <a:prstDash val="solid"/>
              <a:miter/>
            </a:ln>
          </p:spPr>
        </p:sp>
        <p:sp>
          <p:nvSpPr>
            <p:cNvPr name="TextBox 25" id="25"/>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26" id="26"/>
          <p:cNvSpPr/>
          <p:nvPr/>
        </p:nvSpPr>
        <p:spPr>
          <a:xfrm>
            <a:off x="9349559" y="1050322"/>
            <a:ext cx="10864" cy="780566"/>
          </a:xfrm>
          <a:custGeom>
            <a:avLst/>
            <a:gdLst/>
            <a:ahLst/>
            <a:cxnLst/>
            <a:rect r="r" b="b" t="t" l="l"/>
            <a:pathLst>
              <a:path h="780566" w="10864">
                <a:moveTo>
                  <a:pt x="10863" y="780566"/>
                </a:moveTo>
                <a:lnTo>
                  <a:pt x="10863" y="5432"/>
                </a:lnTo>
                <a:cubicBezTo>
                  <a:pt x="10863" y="2432"/>
                  <a:pt x="8432" y="0"/>
                  <a:pt x="5432" y="0"/>
                </a:cubicBezTo>
                <a:lnTo>
                  <a:pt x="0" y="0"/>
                </a:lnTo>
              </a:path>
            </a:pathLst>
          </a:custGeom>
          <a:ln cap="flat" w="38100">
            <a:solidFill>
              <a:srgbClr val="141414"/>
            </a:solidFill>
            <a:prstDash val="sysDash"/>
            <a:headEnd type="none" len="sm" w="sm"/>
            <a:tailEnd type="none" len="sm" w="sm"/>
          </a:ln>
        </p:spPr>
      </p:sp>
      <p:sp>
        <p:nvSpPr>
          <p:cNvPr name="Freeform 27" id="27"/>
          <p:cNvSpPr/>
          <p:nvPr/>
        </p:nvSpPr>
        <p:spPr>
          <a:xfrm flipH="false" flipV="false" rot="0">
            <a:off x="8934241" y="2064651"/>
            <a:ext cx="852363" cy="525269"/>
          </a:xfrm>
          <a:custGeom>
            <a:avLst/>
            <a:gdLst/>
            <a:ahLst/>
            <a:cxnLst/>
            <a:rect r="r" b="b" t="t" l="l"/>
            <a:pathLst>
              <a:path h="525269" w="852363">
                <a:moveTo>
                  <a:pt x="0" y="0"/>
                </a:moveTo>
                <a:lnTo>
                  <a:pt x="852363" y="0"/>
                </a:lnTo>
                <a:lnTo>
                  <a:pt x="852363" y="525269"/>
                </a:lnTo>
                <a:lnTo>
                  <a:pt x="0" y="52526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28" id="28"/>
          <p:cNvGrpSpPr/>
          <p:nvPr/>
        </p:nvGrpSpPr>
        <p:grpSpPr>
          <a:xfrm rot="0">
            <a:off x="11961332" y="4377784"/>
            <a:ext cx="975759" cy="975759"/>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AAEF"/>
            </a:solidFill>
            <a:ln w="19050" cap="sq">
              <a:solidFill>
                <a:srgbClr val="141414"/>
              </a:solidFill>
              <a:prstDash val="solid"/>
              <a:miter/>
            </a:ln>
          </p:spPr>
        </p:sp>
        <p:sp>
          <p:nvSpPr>
            <p:cNvPr name="TextBox 30" id="30"/>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31" id="31"/>
          <p:cNvSpPr/>
          <p:nvPr/>
        </p:nvSpPr>
        <p:spPr>
          <a:xfrm>
            <a:off x="12449212" y="3520331"/>
            <a:ext cx="1152497" cy="857452"/>
          </a:xfrm>
          <a:custGeom>
            <a:avLst/>
            <a:gdLst/>
            <a:ahLst/>
            <a:cxnLst/>
            <a:rect r="r" b="b" t="t" l="l"/>
            <a:pathLst>
              <a:path h="857452" w="1152497">
                <a:moveTo>
                  <a:pt x="0" y="857453"/>
                </a:moveTo>
                <a:lnTo>
                  <a:pt x="0" y="401989"/>
                </a:lnTo>
                <a:cubicBezTo>
                  <a:pt x="0" y="223131"/>
                  <a:pt x="144993" y="78139"/>
                  <a:pt x="323850" y="78139"/>
                </a:cubicBezTo>
                <a:lnTo>
                  <a:pt x="1113428" y="78139"/>
                </a:lnTo>
                <a:cubicBezTo>
                  <a:pt x="1123791" y="78139"/>
                  <a:pt x="1133728" y="74022"/>
                  <a:pt x="1141055" y="66695"/>
                </a:cubicBezTo>
                <a:cubicBezTo>
                  <a:pt x="1148381" y="59369"/>
                  <a:pt x="1152497" y="49431"/>
                  <a:pt x="1152497" y="39070"/>
                </a:cubicBezTo>
                <a:lnTo>
                  <a:pt x="1152497" y="0"/>
                </a:lnTo>
              </a:path>
            </a:pathLst>
          </a:custGeom>
          <a:ln cap="flat" w="38100">
            <a:solidFill>
              <a:srgbClr val="141414"/>
            </a:solidFill>
            <a:prstDash val="sysDash"/>
            <a:headEnd type="none" len="sm" w="sm"/>
            <a:tailEnd type="none" len="sm" w="sm"/>
          </a:ln>
        </p:spPr>
      </p:sp>
      <p:sp>
        <p:nvSpPr>
          <p:cNvPr name="Freeform 32" id="32"/>
          <p:cNvSpPr/>
          <p:nvPr/>
        </p:nvSpPr>
        <p:spPr>
          <a:xfrm flipH="false" flipV="false" rot="0">
            <a:off x="12258859" y="4530315"/>
            <a:ext cx="507203" cy="687733"/>
          </a:xfrm>
          <a:custGeom>
            <a:avLst/>
            <a:gdLst/>
            <a:ahLst/>
            <a:cxnLst/>
            <a:rect r="r" b="b" t="t" l="l"/>
            <a:pathLst>
              <a:path h="687733" w="507203">
                <a:moveTo>
                  <a:pt x="0" y="0"/>
                </a:moveTo>
                <a:lnTo>
                  <a:pt x="507203" y="0"/>
                </a:lnTo>
                <a:lnTo>
                  <a:pt x="507203" y="687733"/>
                </a:lnTo>
                <a:lnTo>
                  <a:pt x="0" y="6877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3" id="33"/>
          <p:cNvSpPr txBox="true"/>
          <p:nvPr/>
        </p:nvSpPr>
        <p:spPr>
          <a:xfrm rot="0">
            <a:off x="11115475" y="3356209"/>
            <a:ext cx="3847864" cy="328244"/>
          </a:xfrm>
          <a:prstGeom prst="rect">
            <a:avLst/>
          </a:prstGeom>
        </p:spPr>
        <p:txBody>
          <a:bodyPr anchor="t" rtlCol="false" tIns="0" lIns="0" bIns="0" rIns="0">
            <a:spAutoFit/>
          </a:bodyPr>
          <a:lstStyle/>
          <a:p>
            <a:pPr algn="r"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 Cutting </a:t>
            </a:r>
          </a:p>
        </p:txBody>
      </p:sp>
      <p:grpSp>
        <p:nvGrpSpPr>
          <p:cNvPr name="Group 34" id="34"/>
          <p:cNvGrpSpPr/>
          <p:nvPr/>
        </p:nvGrpSpPr>
        <p:grpSpPr>
          <a:xfrm rot="0">
            <a:off x="6822057" y="7572301"/>
            <a:ext cx="975759" cy="975759"/>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6C5"/>
            </a:solidFill>
            <a:ln w="19050" cap="sq">
              <a:solidFill>
                <a:srgbClr val="141414"/>
              </a:solidFill>
              <a:prstDash val="solid"/>
              <a:miter/>
            </a:ln>
          </p:spPr>
        </p:sp>
        <p:sp>
          <p:nvSpPr>
            <p:cNvPr name="TextBox 36" id="36"/>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37" id="37"/>
          <p:cNvSpPr/>
          <p:nvPr/>
        </p:nvSpPr>
        <p:spPr>
          <a:xfrm>
            <a:off x="6479185" y="8548060"/>
            <a:ext cx="830752" cy="981237"/>
          </a:xfrm>
          <a:custGeom>
            <a:avLst/>
            <a:gdLst/>
            <a:ahLst/>
            <a:cxnLst/>
            <a:rect r="r" b="b" t="t" l="l"/>
            <a:pathLst>
              <a:path h="981237" w="830752">
                <a:moveTo>
                  <a:pt x="830752" y="0"/>
                </a:moveTo>
                <a:lnTo>
                  <a:pt x="830752" y="657387"/>
                </a:lnTo>
                <a:cubicBezTo>
                  <a:pt x="830752" y="743278"/>
                  <a:pt x="796632" y="825650"/>
                  <a:pt x="735899" y="886384"/>
                </a:cubicBezTo>
                <a:cubicBezTo>
                  <a:pt x="675164" y="947118"/>
                  <a:pt x="592792" y="981237"/>
                  <a:pt x="506902" y="981237"/>
                </a:cubicBezTo>
                <a:lnTo>
                  <a:pt x="0" y="981237"/>
                </a:lnTo>
              </a:path>
            </a:pathLst>
          </a:custGeom>
          <a:ln cap="flat" w="38100">
            <a:solidFill>
              <a:srgbClr val="141414"/>
            </a:solidFill>
            <a:prstDash val="sysDash"/>
            <a:headEnd type="none" len="sm" w="sm"/>
            <a:tailEnd type="none" len="sm" w="sm"/>
          </a:ln>
        </p:spPr>
      </p:sp>
      <p:sp>
        <p:nvSpPr>
          <p:cNvPr name="Freeform 38" id="38"/>
          <p:cNvSpPr/>
          <p:nvPr/>
        </p:nvSpPr>
        <p:spPr>
          <a:xfrm flipH="false" flipV="false" rot="0">
            <a:off x="6975701" y="7745433"/>
            <a:ext cx="631073" cy="629496"/>
          </a:xfrm>
          <a:custGeom>
            <a:avLst/>
            <a:gdLst/>
            <a:ahLst/>
            <a:cxnLst/>
            <a:rect r="r" b="b" t="t" l="l"/>
            <a:pathLst>
              <a:path h="629496" w="631073">
                <a:moveTo>
                  <a:pt x="0" y="0"/>
                </a:moveTo>
                <a:lnTo>
                  <a:pt x="631074" y="0"/>
                </a:lnTo>
                <a:lnTo>
                  <a:pt x="631074" y="629495"/>
                </a:lnTo>
                <a:lnTo>
                  <a:pt x="0" y="6294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9" id="39"/>
          <p:cNvGrpSpPr/>
          <p:nvPr/>
        </p:nvGrpSpPr>
        <p:grpSpPr>
          <a:xfrm rot="0">
            <a:off x="11886100" y="6220750"/>
            <a:ext cx="975759" cy="975759"/>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E2E8"/>
            </a:solidFill>
            <a:ln w="19050" cap="sq">
              <a:solidFill>
                <a:srgbClr val="141414"/>
              </a:solidFill>
              <a:prstDash val="solid"/>
              <a:miter/>
            </a:ln>
          </p:spPr>
        </p:sp>
        <p:sp>
          <p:nvSpPr>
            <p:cNvPr name="TextBox 41" id="41"/>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42" id="42"/>
          <p:cNvSpPr/>
          <p:nvPr/>
        </p:nvSpPr>
        <p:spPr>
          <a:xfrm flipH="false" flipV="false" rot="0">
            <a:off x="12024542" y="6468378"/>
            <a:ext cx="698875" cy="542581"/>
          </a:xfrm>
          <a:custGeom>
            <a:avLst/>
            <a:gdLst/>
            <a:ahLst/>
            <a:cxnLst/>
            <a:rect r="r" b="b" t="t" l="l"/>
            <a:pathLst>
              <a:path h="542581" w="698875">
                <a:moveTo>
                  <a:pt x="0" y="0"/>
                </a:moveTo>
                <a:lnTo>
                  <a:pt x="698875" y="0"/>
                </a:lnTo>
                <a:lnTo>
                  <a:pt x="698875" y="542581"/>
                </a:lnTo>
                <a:lnTo>
                  <a:pt x="0" y="54258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43" id="43"/>
          <p:cNvGrpSpPr/>
          <p:nvPr/>
        </p:nvGrpSpPr>
        <p:grpSpPr>
          <a:xfrm rot="0">
            <a:off x="5398691" y="4730168"/>
            <a:ext cx="975759" cy="975759"/>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BE6"/>
            </a:solidFill>
            <a:ln w="19050" cap="sq">
              <a:solidFill>
                <a:srgbClr val="141414"/>
              </a:solidFill>
              <a:prstDash val="solid"/>
              <a:miter/>
            </a:ln>
          </p:spPr>
        </p:sp>
        <p:sp>
          <p:nvSpPr>
            <p:cNvPr name="TextBox 45" id="45"/>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AutoShape 46" id="46"/>
          <p:cNvSpPr/>
          <p:nvPr/>
        </p:nvSpPr>
        <p:spPr>
          <a:xfrm flipH="true">
            <a:off x="4257973" y="5218048"/>
            <a:ext cx="1140718" cy="169089"/>
          </a:xfrm>
          <a:prstGeom prst="line">
            <a:avLst/>
          </a:prstGeom>
          <a:ln cap="flat" w="38100">
            <a:solidFill>
              <a:srgbClr val="141414"/>
            </a:solidFill>
            <a:prstDash val="sysDash"/>
            <a:headEnd type="none" len="sm" w="sm"/>
            <a:tailEnd type="none" len="sm" w="sm"/>
          </a:ln>
        </p:spPr>
      </p:sp>
      <p:sp>
        <p:nvSpPr>
          <p:cNvPr name="Freeform 47" id="47"/>
          <p:cNvSpPr/>
          <p:nvPr/>
        </p:nvSpPr>
        <p:spPr>
          <a:xfrm flipH="false" flipV="false" rot="0">
            <a:off x="5491363" y="4928559"/>
            <a:ext cx="790415" cy="578979"/>
          </a:xfrm>
          <a:custGeom>
            <a:avLst/>
            <a:gdLst/>
            <a:ahLst/>
            <a:cxnLst/>
            <a:rect r="r" b="b" t="t" l="l"/>
            <a:pathLst>
              <a:path h="578979" w="790415">
                <a:moveTo>
                  <a:pt x="0" y="0"/>
                </a:moveTo>
                <a:lnTo>
                  <a:pt x="790415" y="0"/>
                </a:lnTo>
                <a:lnTo>
                  <a:pt x="790415" y="578978"/>
                </a:lnTo>
                <a:lnTo>
                  <a:pt x="0" y="57897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48" id="48"/>
          <p:cNvGrpSpPr/>
          <p:nvPr/>
        </p:nvGrpSpPr>
        <p:grpSpPr>
          <a:xfrm rot="0">
            <a:off x="10830295" y="7587034"/>
            <a:ext cx="975759" cy="975759"/>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E466"/>
            </a:solidFill>
            <a:ln w="19050" cap="sq">
              <a:solidFill>
                <a:srgbClr val="141414"/>
              </a:solidFill>
              <a:prstDash val="solid"/>
              <a:miter/>
            </a:ln>
          </p:spPr>
        </p:sp>
        <p:sp>
          <p:nvSpPr>
            <p:cNvPr name="TextBox 50" id="50"/>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51" id="51"/>
          <p:cNvSpPr/>
          <p:nvPr/>
        </p:nvSpPr>
        <p:spPr>
          <a:xfrm flipH="false" flipV="false" rot="0">
            <a:off x="11064557" y="7738445"/>
            <a:ext cx="507235" cy="663053"/>
          </a:xfrm>
          <a:custGeom>
            <a:avLst/>
            <a:gdLst/>
            <a:ahLst/>
            <a:cxnLst/>
            <a:rect r="r" b="b" t="t" l="l"/>
            <a:pathLst>
              <a:path h="663053" w="507235">
                <a:moveTo>
                  <a:pt x="0" y="0"/>
                </a:moveTo>
                <a:lnTo>
                  <a:pt x="507236" y="0"/>
                </a:lnTo>
                <a:lnTo>
                  <a:pt x="507236" y="663053"/>
                </a:lnTo>
                <a:lnTo>
                  <a:pt x="0" y="6630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nvGrpSpPr>
          <p:cNvPr name="Group 52" id="52"/>
          <p:cNvGrpSpPr/>
          <p:nvPr/>
        </p:nvGrpSpPr>
        <p:grpSpPr>
          <a:xfrm rot="0">
            <a:off x="8753811" y="8055630"/>
            <a:ext cx="1020219" cy="1020219"/>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A68"/>
            </a:solidFill>
            <a:ln w="19050" cap="sq">
              <a:solidFill>
                <a:srgbClr val="141414"/>
              </a:solidFill>
              <a:prstDash val="solid"/>
              <a:miter/>
            </a:ln>
          </p:spPr>
        </p:sp>
        <p:sp>
          <p:nvSpPr>
            <p:cNvPr name="TextBox 54" id="54"/>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55" id="55"/>
          <p:cNvSpPr/>
          <p:nvPr/>
        </p:nvSpPr>
        <p:spPr>
          <a:xfrm flipH="false" flipV="false" rot="0">
            <a:off x="8827192" y="8172886"/>
            <a:ext cx="832537" cy="785707"/>
          </a:xfrm>
          <a:custGeom>
            <a:avLst/>
            <a:gdLst/>
            <a:ahLst/>
            <a:cxnLst/>
            <a:rect r="r" b="b" t="t" l="l"/>
            <a:pathLst>
              <a:path h="785707" w="832537">
                <a:moveTo>
                  <a:pt x="0" y="0"/>
                </a:moveTo>
                <a:lnTo>
                  <a:pt x="832537" y="0"/>
                </a:lnTo>
                <a:lnTo>
                  <a:pt x="832537" y="785707"/>
                </a:lnTo>
                <a:lnTo>
                  <a:pt x="0" y="78570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nvGrpSpPr>
          <p:cNvPr name="Group 56" id="56"/>
          <p:cNvGrpSpPr/>
          <p:nvPr/>
        </p:nvGrpSpPr>
        <p:grpSpPr>
          <a:xfrm rot="0">
            <a:off x="9880128" y="1341698"/>
            <a:ext cx="4506668" cy="2198374"/>
            <a:chOff x="0" y="0"/>
            <a:chExt cx="6008890" cy="2931165"/>
          </a:xfrm>
        </p:grpSpPr>
        <p:grpSp>
          <p:nvGrpSpPr>
            <p:cNvPr name="Group 57" id="57"/>
            <p:cNvGrpSpPr/>
            <p:nvPr/>
          </p:nvGrpSpPr>
          <p:grpSpPr>
            <a:xfrm rot="0">
              <a:off x="1294096" y="1630153"/>
              <a:ext cx="1301012" cy="1301012"/>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ACF7"/>
              </a:solidFill>
              <a:ln w="19050" cap="sq">
                <a:solidFill>
                  <a:srgbClr val="141414"/>
                </a:solidFill>
                <a:prstDash val="solid"/>
                <a:miter/>
              </a:ln>
            </p:spPr>
          </p:sp>
          <p:sp>
            <p:nvSpPr>
              <p:cNvPr name="TextBox 59" id="59"/>
              <p:cNvSpPr txBox="true"/>
              <p:nvPr/>
            </p:nvSpPr>
            <p:spPr>
              <a:xfrm>
                <a:off x="76200" y="57150"/>
                <a:ext cx="660400" cy="679450"/>
              </a:xfrm>
              <a:prstGeom prst="rect">
                <a:avLst/>
              </a:prstGeom>
            </p:spPr>
            <p:txBody>
              <a:bodyPr anchor="ctr" rtlCol="false" tIns="13422" lIns="13422" bIns="13422" rIns="13422"/>
              <a:lstStyle/>
              <a:p>
                <a:pPr algn="ctr" marL="0" indent="0" lvl="0">
                  <a:lnSpc>
                    <a:spcPts val="943"/>
                  </a:lnSpc>
                  <a:spcBef>
                    <a:spcPct val="0"/>
                  </a:spcBef>
                </a:pPr>
              </a:p>
            </p:txBody>
          </p:sp>
        </p:grpSp>
        <p:sp>
          <p:nvSpPr>
            <p:cNvPr name="Freeform 60" id="60"/>
            <p:cNvSpPr/>
            <p:nvPr/>
          </p:nvSpPr>
          <p:spPr>
            <a:xfrm>
              <a:off x="1944602" y="493006"/>
              <a:ext cx="0" cy="568573"/>
            </a:xfrm>
            <a:custGeom>
              <a:avLst/>
              <a:gdLst/>
              <a:ahLst/>
              <a:cxnLst/>
              <a:rect r="r" b="b" t="t" l="l"/>
              <a:pathLst>
                <a:path h="568573" w="0">
                  <a:moveTo>
                    <a:pt x="0" y="568573"/>
                  </a:moveTo>
                  <a:lnTo>
                    <a:pt x="0" y="0"/>
                  </a:lnTo>
                </a:path>
              </a:pathLst>
            </a:custGeom>
            <a:ln cap="flat" w="50800">
              <a:solidFill>
                <a:srgbClr val="141414"/>
              </a:solidFill>
              <a:prstDash val="sysDash"/>
              <a:headEnd type="none" len="sm" w="sm"/>
              <a:tailEnd type="none" len="sm" w="sm"/>
            </a:ln>
          </p:spPr>
        </p:sp>
        <p:sp>
          <p:nvSpPr>
            <p:cNvPr name="Freeform 61" id="61"/>
            <p:cNvSpPr/>
            <p:nvPr/>
          </p:nvSpPr>
          <p:spPr>
            <a:xfrm flipH="false" flipV="false" rot="0">
              <a:off x="1466827" y="1835847"/>
              <a:ext cx="889624" cy="889624"/>
            </a:xfrm>
            <a:custGeom>
              <a:avLst/>
              <a:gdLst/>
              <a:ahLst/>
              <a:cxnLst/>
              <a:rect r="r" b="b" t="t" l="l"/>
              <a:pathLst>
                <a:path h="889624" w="889624">
                  <a:moveTo>
                    <a:pt x="0" y="0"/>
                  </a:moveTo>
                  <a:lnTo>
                    <a:pt x="889624" y="0"/>
                  </a:lnTo>
                  <a:lnTo>
                    <a:pt x="889624" y="889624"/>
                  </a:lnTo>
                  <a:lnTo>
                    <a:pt x="0" y="88962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62" id="62"/>
            <p:cNvSpPr txBox="true"/>
            <p:nvPr/>
          </p:nvSpPr>
          <p:spPr>
            <a:xfrm rot="0">
              <a:off x="0" y="0"/>
              <a:ext cx="6008890" cy="450905"/>
            </a:xfrm>
            <a:prstGeom prst="rect">
              <a:avLst/>
            </a:prstGeom>
          </p:spPr>
          <p:txBody>
            <a:bodyPr anchor="t" rtlCol="false" tIns="0" lIns="0" bIns="0" rIns="0">
              <a:spAutoFit/>
            </a:bodyPr>
            <a:lstStyle/>
            <a:p>
              <a:pPr algn="l">
                <a:lnSpc>
                  <a:spcPts val="2675"/>
                </a:lnSpc>
              </a:pPr>
              <a:r>
                <a:rPr lang="en-US" sz="2229" spc="49" b="true">
                  <a:solidFill>
                    <a:srgbClr val="141414"/>
                  </a:solidFill>
                  <a:latin typeface="Montserrat Ultra-Bold"/>
                  <a:ea typeface="Montserrat Ultra-Bold"/>
                  <a:cs typeface="Montserrat Ultra-Bold"/>
                  <a:sym typeface="Montserrat Ultra-Bold"/>
                </a:rPr>
                <a:t>Accessories Sourcing</a:t>
              </a:r>
            </a:p>
          </p:txBody>
        </p:sp>
      </p:grpSp>
      <p:sp>
        <p:nvSpPr>
          <p:cNvPr name="AutoShape 63" id="63"/>
          <p:cNvSpPr/>
          <p:nvPr/>
        </p:nvSpPr>
        <p:spPr>
          <a:xfrm flipV="true">
            <a:off x="9243460" y="9075849"/>
            <a:ext cx="0" cy="666761"/>
          </a:xfrm>
          <a:prstGeom prst="line">
            <a:avLst/>
          </a:prstGeom>
          <a:ln cap="flat" w="38100">
            <a:solidFill>
              <a:srgbClr val="141414"/>
            </a:solidFill>
            <a:prstDash val="sysDash"/>
            <a:headEnd type="none" len="sm" w="sm"/>
            <a:tailEnd type="none" len="sm" w="sm"/>
          </a:ln>
        </p:spPr>
      </p:sp>
      <p:sp>
        <p:nvSpPr>
          <p:cNvPr name="Freeform 64" id="64"/>
          <p:cNvSpPr/>
          <p:nvPr/>
        </p:nvSpPr>
        <p:spPr>
          <a:xfrm flipH="false" flipV="false" rot="-4604942">
            <a:off x="6083388" y="1252550"/>
            <a:ext cx="2036592" cy="1732955"/>
          </a:xfrm>
          <a:custGeom>
            <a:avLst/>
            <a:gdLst/>
            <a:ahLst/>
            <a:cxnLst/>
            <a:rect r="r" b="b" t="t" l="l"/>
            <a:pathLst>
              <a:path h="1732955" w="2036592">
                <a:moveTo>
                  <a:pt x="0" y="0"/>
                </a:moveTo>
                <a:lnTo>
                  <a:pt x="2036592" y="0"/>
                </a:lnTo>
                <a:lnTo>
                  <a:pt x="2036592" y="1732955"/>
                </a:lnTo>
                <a:lnTo>
                  <a:pt x="0" y="173295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65" id="65"/>
          <p:cNvSpPr txBox="true"/>
          <p:nvPr/>
        </p:nvSpPr>
        <p:spPr>
          <a:xfrm rot="0">
            <a:off x="7915829" y="5845627"/>
            <a:ext cx="2773014" cy="757721"/>
          </a:xfrm>
          <a:prstGeom prst="rect">
            <a:avLst/>
          </a:prstGeom>
        </p:spPr>
        <p:txBody>
          <a:bodyPr anchor="t" rtlCol="false" tIns="0" lIns="0" bIns="0" rIns="0">
            <a:spAutoFit/>
          </a:bodyPr>
          <a:lstStyle/>
          <a:p>
            <a:pPr algn="ctr">
              <a:lnSpc>
                <a:spcPts val="2986"/>
              </a:lnSpc>
            </a:pPr>
            <a:r>
              <a:rPr lang="en-US" b="true" sz="2552">
                <a:solidFill>
                  <a:srgbClr val="141414"/>
                </a:solidFill>
                <a:latin typeface="Montserrat Bold"/>
                <a:ea typeface="Montserrat Bold"/>
                <a:cs typeface="Montserrat Bold"/>
                <a:sym typeface="Montserrat Bold"/>
              </a:rPr>
              <a:t>Coverage of our Operation</a:t>
            </a:r>
          </a:p>
        </p:txBody>
      </p:sp>
      <p:sp>
        <p:nvSpPr>
          <p:cNvPr name="TextBox 66" id="66"/>
          <p:cNvSpPr txBox="true"/>
          <p:nvPr/>
        </p:nvSpPr>
        <p:spPr>
          <a:xfrm rot="0">
            <a:off x="8178503" y="615776"/>
            <a:ext cx="2936973" cy="338178"/>
          </a:xfrm>
          <a:prstGeom prst="rect">
            <a:avLst/>
          </a:prstGeom>
        </p:spPr>
        <p:txBody>
          <a:bodyPr anchor="t" rtlCol="false" tIns="0" lIns="0" bIns="0" rIns="0">
            <a:spAutoFit/>
          </a:bodyPr>
          <a:lstStyle/>
          <a:p>
            <a:pPr algn="l">
              <a:lnSpc>
                <a:spcPts val="2675"/>
              </a:lnSpc>
            </a:pPr>
            <a:r>
              <a:rPr lang="en-US" sz="2229" spc="49" b="true">
                <a:solidFill>
                  <a:srgbClr val="141414"/>
                </a:solidFill>
                <a:latin typeface="Montserrat Ultra-Bold"/>
                <a:ea typeface="Montserrat Ultra-Bold"/>
                <a:cs typeface="Montserrat Ultra-Bold"/>
                <a:sym typeface="Montserrat Ultra-Bold"/>
              </a:rPr>
              <a:t>Fabric Selection</a:t>
            </a:r>
          </a:p>
        </p:txBody>
      </p:sp>
      <p:sp>
        <p:nvSpPr>
          <p:cNvPr name="TextBox 67" id="67"/>
          <p:cNvSpPr txBox="true"/>
          <p:nvPr/>
        </p:nvSpPr>
        <p:spPr>
          <a:xfrm rot="0">
            <a:off x="4076356" y="9360208"/>
            <a:ext cx="3323426" cy="338178"/>
          </a:xfrm>
          <a:prstGeom prst="rect">
            <a:avLst/>
          </a:prstGeom>
        </p:spPr>
        <p:txBody>
          <a:bodyPr anchor="t" rtlCol="false" tIns="0" lIns="0" bIns="0" rIns="0">
            <a:spAutoFit/>
          </a:bodyPr>
          <a:lstStyle/>
          <a:p>
            <a:pPr algn="l"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Quality Control</a:t>
            </a:r>
          </a:p>
        </p:txBody>
      </p:sp>
      <p:sp>
        <p:nvSpPr>
          <p:cNvPr name="TextBox 68" id="68"/>
          <p:cNvSpPr txBox="true"/>
          <p:nvPr/>
        </p:nvSpPr>
        <p:spPr>
          <a:xfrm rot="0">
            <a:off x="804452" y="7400267"/>
            <a:ext cx="4028721" cy="338178"/>
          </a:xfrm>
          <a:prstGeom prst="rect">
            <a:avLst/>
          </a:prstGeom>
        </p:spPr>
        <p:txBody>
          <a:bodyPr anchor="t" rtlCol="false" tIns="0" lIns="0" bIns="0" rIns="0">
            <a:spAutoFit/>
          </a:bodyPr>
          <a:lstStyle/>
          <a:p>
            <a:pPr algn="r"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Finishing &amp; Steaming</a:t>
            </a:r>
          </a:p>
        </p:txBody>
      </p:sp>
      <p:sp>
        <p:nvSpPr>
          <p:cNvPr name="TextBox 69" id="69"/>
          <p:cNvSpPr txBox="true"/>
          <p:nvPr/>
        </p:nvSpPr>
        <p:spPr>
          <a:xfrm rot="0">
            <a:off x="3495956" y="3370983"/>
            <a:ext cx="2674434" cy="338178"/>
          </a:xfrm>
          <a:prstGeom prst="rect">
            <a:avLst/>
          </a:prstGeom>
        </p:spPr>
        <p:txBody>
          <a:bodyPr anchor="t" rtlCol="false" tIns="0" lIns="0" bIns="0" rIns="0">
            <a:spAutoFit/>
          </a:bodyPr>
          <a:lstStyle/>
          <a:p>
            <a:pPr algn="l"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 Shipping </a:t>
            </a:r>
          </a:p>
        </p:txBody>
      </p:sp>
      <p:sp>
        <p:nvSpPr>
          <p:cNvPr name="TextBox 70" id="70"/>
          <p:cNvSpPr txBox="true"/>
          <p:nvPr/>
        </p:nvSpPr>
        <p:spPr>
          <a:xfrm rot="0">
            <a:off x="10506162" y="6633313"/>
            <a:ext cx="4500640" cy="338178"/>
          </a:xfrm>
          <a:prstGeom prst="rect">
            <a:avLst/>
          </a:prstGeom>
        </p:spPr>
        <p:txBody>
          <a:bodyPr anchor="t" rtlCol="false" tIns="0" lIns="0" bIns="0" rIns="0">
            <a:spAutoFit/>
          </a:bodyPr>
          <a:lstStyle/>
          <a:p>
            <a:pPr algn="r"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 Sewing </a:t>
            </a:r>
          </a:p>
        </p:txBody>
      </p:sp>
      <p:sp>
        <p:nvSpPr>
          <p:cNvPr name="TextBox 71" id="71"/>
          <p:cNvSpPr txBox="true"/>
          <p:nvPr/>
        </p:nvSpPr>
        <p:spPr>
          <a:xfrm rot="0">
            <a:off x="2534746" y="5048959"/>
            <a:ext cx="1541610" cy="338178"/>
          </a:xfrm>
          <a:prstGeom prst="rect">
            <a:avLst/>
          </a:prstGeom>
        </p:spPr>
        <p:txBody>
          <a:bodyPr anchor="t" rtlCol="false" tIns="0" lIns="0" bIns="0" rIns="0">
            <a:spAutoFit/>
          </a:bodyPr>
          <a:lstStyle/>
          <a:p>
            <a:pPr algn="l"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 Packing </a:t>
            </a:r>
          </a:p>
        </p:txBody>
      </p:sp>
      <p:sp>
        <p:nvSpPr>
          <p:cNvPr name="TextBox 72" id="72"/>
          <p:cNvSpPr txBox="true"/>
          <p:nvPr/>
        </p:nvSpPr>
        <p:spPr>
          <a:xfrm rot="0">
            <a:off x="12551983" y="7910249"/>
            <a:ext cx="1834813" cy="338178"/>
          </a:xfrm>
          <a:prstGeom prst="rect">
            <a:avLst/>
          </a:prstGeom>
        </p:spPr>
        <p:txBody>
          <a:bodyPr anchor="t" rtlCol="false" tIns="0" lIns="0" bIns="0" rIns="0">
            <a:spAutoFit/>
          </a:bodyPr>
          <a:lstStyle/>
          <a:p>
            <a:pPr algn="r" marL="0" indent="0" lvl="0">
              <a:lnSpc>
                <a:spcPts val="2675"/>
              </a:lnSpc>
              <a:spcBef>
                <a:spcPct val="0"/>
              </a:spcBef>
            </a:pPr>
            <a:r>
              <a:rPr lang="en-US" b="true" sz="2229" spc="49">
                <a:solidFill>
                  <a:srgbClr val="141414"/>
                </a:solidFill>
                <a:latin typeface="Montserrat Ultra-Bold"/>
                <a:ea typeface="Montserrat Ultra-Bold"/>
                <a:cs typeface="Montserrat Ultra-Bold"/>
                <a:sym typeface="Montserrat Ultra-Bold"/>
              </a:rPr>
              <a:t> Washing </a:t>
            </a:r>
          </a:p>
        </p:txBody>
      </p:sp>
      <p:sp>
        <p:nvSpPr>
          <p:cNvPr name="TextBox 73" id="73"/>
          <p:cNvSpPr txBox="true"/>
          <p:nvPr/>
        </p:nvSpPr>
        <p:spPr>
          <a:xfrm rot="0">
            <a:off x="8035942" y="9618774"/>
            <a:ext cx="1855615" cy="353587"/>
          </a:xfrm>
          <a:prstGeom prst="rect">
            <a:avLst/>
          </a:prstGeom>
        </p:spPr>
        <p:txBody>
          <a:bodyPr anchor="t" rtlCol="false" tIns="0" lIns="0" bIns="0" rIns="0">
            <a:spAutoFit/>
          </a:bodyPr>
          <a:lstStyle/>
          <a:p>
            <a:pPr algn="r" marL="0" indent="0" lvl="0">
              <a:lnSpc>
                <a:spcPts val="2797"/>
              </a:lnSpc>
              <a:spcBef>
                <a:spcPct val="0"/>
              </a:spcBef>
            </a:pPr>
            <a:r>
              <a:rPr lang="en-US" b="true" sz="2331" spc="51">
                <a:solidFill>
                  <a:srgbClr val="141414"/>
                </a:solidFill>
                <a:latin typeface="Montserrat Bold"/>
                <a:ea typeface="Montserrat Bold"/>
                <a:cs typeface="Montserrat Bold"/>
                <a:sym typeface="Montserrat Bold"/>
              </a:rPr>
              <a:t>Printing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97190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2">
                <a:alphaModFix amt="0"/>
              </a:blip>
              <a:stretch>
                <a:fillRect l="0" t="-38118228" r="0" b="-38118228"/>
              </a:stretch>
            </a:blipFill>
            <a:ln w="9525" cap="sq">
              <a:solidFill>
                <a:srgbClr val="595959"/>
              </a:solidFill>
              <a:prstDash val="solid"/>
              <a:miter/>
            </a:ln>
          </p:spPr>
        </p:sp>
      </p:grpSp>
      <p:sp>
        <p:nvSpPr>
          <p:cNvPr name="TextBox 4" id="4"/>
          <p:cNvSpPr txBox="true"/>
          <p:nvPr/>
        </p:nvSpPr>
        <p:spPr>
          <a:xfrm rot="0">
            <a:off x="933250" y="3099135"/>
            <a:ext cx="3878504" cy="5495925"/>
          </a:xfrm>
          <a:prstGeom prst="rect">
            <a:avLst/>
          </a:prstGeom>
        </p:spPr>
        <p:txBody>
          <a:bodyPr anchor="t" rtlCol="false" tIns="0" lIns="0" bIns="0" rIns="0">
            <a:spAutoFit/>
          </a:bodyPr>
          <a:lstStyle/>
          <a:p>
            <a:pPr algn="l">
              <a:lnSpc>
                <a:spcPts val="3359"/>
              </a:lnSpc>
            </a:pPr>
            <a:r>
              <a:rPr lang="en-US" sz="2799">
                <a:solidFill>
                  <a:srgbClr val="000000"/>
                </a:solidFill>
                <a:latin typeface="Calibri (MS)"/>
                <a:ea typeface="Calibri (MS)"/>
                <a:cs typeface="Calibri (MS)"/>
                <a:sym typeface="Calibri (MS)"/>
              </a:rPr>
              <a:t>We uphold our commitment by carefully managing every stage of the order process. From supplier selection and product development to quality inspection and shipment coordination, our team works to meet buyer requirements and exceed expectations through reliable execution.</a:t>
            </a:r>
          </a:p>
        </p:txBody>
      </p:sp>
      <p:sp>
        <p:nvSpPr>
          <p:cNvPr name="TextBox 5" id="5"/>
          <p:cNvSpPr txBox="true"/>
          <p:nvPr/>
        </p:nvSpPr>
        <p:spPr>
          <a:xfrm rot="0">
            <a:off x="933250" y="1866957"/>
            <a:ext cx="5243989" cy="905780"/>
          </a:xfrm>
          <a:prstGeom prst="rect">
            <a:avLst/>
          </a:prstGeom>
        </p:spPr>
        <p:txBody>
          <a:bodyPr anchor="t" rtlCol="false" tIns="0" lIns="0" bIns="0" rIns="0">
            <a:spAutoFit/>
          </a:bodyPr>
          <a:lstStyle/>
          <a:p>
            <a:pPr algn="l">
              <a:lnSpc>
                <a:spcPts val="4000"/>
              </a:lnSpc>
            </a:pPr>
            <a:r>
              <a:rPr lang="en-US" sz="4800" b="true">
                <a:solidFill>
                  <a:srgbClr val="000000"/>
                </a:solidFill>
                <a:latin typeface="Times New Roman Bold"/>
                <a:ea typeface="Times New Roman Bold"/>
                <a:cs typeface="Times New Roman Bold"/>
                <a:sym typeface="Times New Roman Bold"/>
              </a:rPr>
              <a:t>Our Commitment in Action.</a:t>
            </a:r>
          </a:p>
        </p:txBody>
      </p:sp>
      <p:grpSp>
        <p:nvGrpSpPr>
          <p:cNvPr name="Group 6" id="6"/>
          <p:cNvGrpSpPr/>
          <p:nvPr/>
        </p:nvGrpSpPr>
        <p:grpSpPr>
          <a:xfrm rot="0">
            <a:off x="11344285" y="6136072"/>
            <a:ext cx="6556077" cy="3848643"/>
            <a:chOff x="0" y="0"/>
            <a:chExt cx="8741435" cy="5131524"/>
          </a:xfrm>
        </p:grpSpPr>
        <p:sp>
          <p:nvSpPr>
            <p:cNvPr name="Freeform 7" id="7" descr="A person looking at folded clothes  Description automatically generated"/>
            <p:cNvSpPr/>
            <p:nvPr/>
          </p:nvSpPr>
          <p:spPr>
            <a:xfrm flipH="false" flipV="false" rot="0">
              <a:off x="0" y="0"/>
              <a:ext cx="8741410" cy="5131562"/>
            </a:xfrm>
            <a:custGeom>
              <a:avLst/>
              <a:gdLst/>
              <a:ahLst/>
              <a:cxnLst/>
              <a:rect r="r" b="b" t="t" l="l"/>
              <a:pathLst>
                <a:path h="5131562" w="8741410">
                  <a:moveTo>
                    <a:pt x="0" y="0"/>
                  </a:moveTo>
                  <a:lnTo>
                    <a:pt x="8741410" y="0"/>
                  </a:lnTo>
                  <a:lnTo>
                    <a:pt x="8741410" y="5131562"/>
                  </a:lnTo>
                  <a:lnTo>
                    <a:pt x="0" y="5131562"/>
                  </a:lnTo>
                  <a:lnTo>
                    <a:pt x="0" y="0"/>
                  </a:lnTo>
                  <a:close/>
                </a:path>
              </a:pathLst>
            </a:custGeom>
            <a:blipFill>
              <a:blip r:embed="rId3"/>
              <a:stretch>
                <a:fillRect l="-4713" t="0" r="-4714" b="0"/>
              </a:stretch>
            </a:blipFill>
          </p:spPr>
        </p:sp>
      </p:grpSp>
      <p:grpSp>
        <p:nvGrpSpPr>
          <p:cNvPr name="Group 8" id="8"/>
          <p:cNvGrpSpPr/>
          <p:nvPr/>
        </p:nvGrpSpPr>
        <p:grpSpPr>
          <a:xfrm rot="0">
            <a:off x="7553506" y="1028814"/>
            <a:ext cx="10524230" cy="4951933"/>
            <a:chOff x="0" y="0"/>
            <a:chExt cx="14032306" cy="6602578"/>
          </a:xfrm>
        </p:grpSpPr>
        <p:sp>
          <p:nvSpPr>
            <p:cNvPr name="Freeform 9" id="9" descr="A group of women in a factory  Description automatically generated"/>
            <p:cNvSpPr/>
            <p:nvPr/>
          </p:nvSpPr>
          <p:spPr>
            <a:xfrm flipH="false" flipV="false" rot="0">
              <a:off x="0" y="0"/>
              <a:ext cx="14032357" cy="6602603"/>
            </a:xfrm>
            <a:custGeom>
              <a:avLst/>
              <a:gdLst/>
              <a:ahLst/>
              <a:cxnLst/>
              <a:rect r="r" b="b" t="t" l="l"/>
              <a:pathLst>
                <a:path h="6602603" w="14032357">
                  <a:moveTo>
                    <a:pt x="0" y="0"/>
                  </a:moveTo>
                  <a:lnTo>
                    <a:pt x="14032357" y="0"/>
                  </a:lnTo>
                  <a:lnTo>
                    <a:pt x="14032357" y="6602603"/>
                  </a:lnTo>
                  <a:lnTo>
                    <a:pt x="0" y="6602603"/>
                  </a:lnTo>
                  <a:lnTo>
                    <a:pt x="0" y="0"/>
                  </a:lnTo>
                  <a:close/>
                </a:path>
              </a:pathLst>
            </a:custGeom>
            <a:blipFill>
              <a:blip r:embed="rId4"/>
              <a:stretch>
                <a:fillRect l="0" t="-1782" r="0" b="-1782"/>
              </a:stretch>
            </a:blipFill>
          </p:spPr>
        </p:sp>
      </p:grpSp>
      <p:grpSp>
        <p:nvGrpSpPr>
          <p:cNvPr name="Group 10" id="10"/>
          <p:cNvGrpSpPr/>
          <p:nvPr/>
        </p:nvGrpSpPr>
        <p:grpSpPr>
          <a:xfrm rot="0">
            <a:off x="5221329" y="6130538"/>
            <a:ext cx="5715000" cy="3810000"/>
            <a:chOff x="0" y="0"/>
            <a:chExt cx="7620000" cy="5080000"/>
          </a:xfrm>
        </p:grpSpPr>
        <p:sp>
          <p:nvSpPr>
            <p:cNvPr name="Freeform 11" id="11" descr="A group of people sewing on a sewing machine  Description automatically generated"/>
            <p:cNvSpPr/>
            <p:nvPr/>
          </p:nvSpPr>
          <p:spPr>
            <a:xfrm flipH="false" flipV="false" rot="0">
              <a:off x="0" y="0"/>
              <a:ext cx="7620000" cy="5080000"/>
            </a:xfrm>
            <a:custGeom>
              <a:avLst/>
              <a:gdLst/>
              <a:ahLst/>
              <a:cxnLst/>
              <a:rect r="r" b="b" t="t" l="l"/>
              <a:pathLst>
                <a:path h="5080000" w="7620000">
                  <a:moveTo>
                    <a:pt x="0" y="0"/>
                  </a:moveTo>
                  <a:lnTo>
                    <a:pt x="7620000" y="0"/>
                  </a:lnTo>
                  <a:lnTo>
                    <a:pt x="7620000" y="5080000"/>
                  </a:lnTo>
                  <a:lnTo>
                    <a:pt x="0" y="5080000"/>
                  </a:lnTo>
                  <a:lnTo>
                    <a:pt x="0" y="0"/>
                  </a:lnTo>
                  <a:close/>
                </a:path>
              </a:pathLst>
            </a:custGeom>
            <a:blipFill>
              <a:blip r:embed="rId5"/>
              <a:stretch>
                <a:fillRect l="0" t="0" r="0" b="0"/>
              </a:stretch>
            </a:blipFill>
          </p:spPr>
        </p:sp>
      </p:grpSp>
      <p:sp>
        <p:nvSpPr>
          <p:cNvPr name="TextBox 12" id="12"/>
          <p:cNvSpPr txBox="true"/>
          <p:nvPr/>
        </p:nvSpPr>
        <p:spPr>
          <a:xfrm rot="0">
            <a:off x="1129675" y="245678"/>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3" id="13"/>
          <p:cNvGrpSpPr/>
          <p:nvPr/>
        </p:nvGrpSpPr>
        <p:grpSpPr>
          <a:xfrm rot="0">
            <a:off x="87116" y="76352"/>
            <a:ext cx="1284484" cy="963920"/>
            <a:chOff x="0" y="0"/>
            <a:chExt cx="1712646" cy="1285227"/>
          </a:xfrm>
        </p:grpSpPr>
        <p:sp>
          <p:nvSpPr>
            <p:cNvPr name="Freeform 14" id="14"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6"/>
              <a:stretch>
                <a:fillRect l="0" t="-129" r="-2" b="-128"/>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EECE1"/>
        </a:solidFill>
      </p:bgPr>
    </p:bg>
    <p:spTree>
      <p:nvGrpSpPr>
        <p:cNvPr id="1" name=""/>
        <p:cNvGrpSpPr/>
        <p:nvPr/>
      </p:nvGrpSpPr>
      <p:grpSpPr>
        <a:xfrm>
          <a:off x="0" y="0"/>
          <a:ext cx="0" cy="0"/>
          <a:chOff x="0" y="0"/>
          <a:chExt cx="0" cy="0"/>
        </a:xfrm>
      </p:grpSpPr>
      <p:grpSp>
        <p:nvGrpSpPr>
          <p:cNvPr name="Group 2" id="2"/>
          <p:cNvGrpSpPr/>
          <p:nvPr/>
        </p:nvGrpSpPr>
        <p:grpSpPr>
          <a:xfrm rot="0">
            <a:off x="-192738" y="1073182"/>
            <a:ext cx="18658027" cy="9525"/>
            <a:chOff x="0" y="0"/>
            <a:chExt cx="24877370" cy="12700"/>
          </a:xfrm>
        </p:grpSpPr>
        <p:sp>
          <p:nvSpPr>
            <p:cNvPr name="Freeform 3" id="3"/>
            <p:cNvSpPr/>
            <p:nvPr/>
          </p:nvSpPr>
          <p:spPr>
            <a:xfrm flipH="false" flipV="false" rot="0">
              <a:off x="0" y="0"/>
              <a:ext cx="24877395" cy="12700"/>
            </a:xfrm>
            <a:custGeom>
              <a:avLst/>
              <a:gdLst/>
              <a:ahLst/>
              <a:cxnLst/>
              <a:rect r="r" b="b" t="t" l="l"/>
              <a:pathLst>
                <a:path h="12700" w="24877395">
                  <a:moveTo>
                    <a:pt x="0" y="0"/>
                  </a:moveTo>
                  <a:lnTo>
                    <a:pt x="24877395" y="12700"/>
                  </a:lnTo>
                </a:path>
              </a:pathLst>
            </a:custGeom>
            <a:blipFill>
              <a:blip r:embed="rId3">
                <a:alphaModFix amt="0"/>
              </a:blip>
              <a:stretch>
                <a:fillRect l="0" t="-38118228" r="0" b="-38118228"/>
              </a:stretch>
            </a:blipFill>
            <a:ln w="9525" cap="sq">
              <a:solidFill>
                <a:srgbClr val="595959"/>
              </a:solidFill>
              <a:prstDash val="solid"/>
              <a:miter/>
            </a:ln>
          </p:spPr>
        </p:sp>
      </p:grpSp>
      <p:grpSp>
        <p:nvGrpSpPr>
          <p:cNvPr name="Group 4" id="4"/>
          <p:cNvGrpSpPr/>
          <p:nvPr/>
        </p:nvGrpSpPr>
        <p:grpSpPr>
          <a:xfrm rot="0">
            <a:off x="9144000" y="1398880"/>
            <a:ext cx="8191500" cy="4610100"/>
            <a:chOff x="0" y="0"/>
            <a:chExt cx="10922000" cy="6146800"/>
          </a:xfrm>
        </p:grpSpPr>
        <p:sp>
          <p:nvSpPr>
            <p:cNvPr name="Freeform 5" id="5" descr="A person working in a factory  Description automatically generated"/>
            <p:cNvSpPr/>
            <p:nvPr/>
          </p:nvSpPr>
          <p:spPr>
            <a:xfrm flipH="false" flipV="false" rot="0">
              <a:off x="0" y="0"/>
              <a:ext cx="10922000" cy="6146800"/>
            </a:xfrm>
            <a:custGeom>
              <a:avLst/>
              <a:gdLst/>
              <a:ahLst/>
              <a:cxnLst/>
              <a:rect r="r" b="b" t="t" l="l"/>
              <a:pathLst>
                <a:path h="6146800" w="10922000">
                  <a:moveTo>
                    <a:pt x="0" y="0"/>
                  </a:moveTo>
                  <a:lnTo>
                    <a:pt x="10922000" y="0"/>
                  </a:lnTo>
                  <a:lnTo>
                    <a:pt x="10922000" y="6146800"/>
                  </a:lnTo>
                  <a:lnTo>
                    <a:pt x="0" y="6146800"/>
                  </a:lnTo>
                  <a:lnTo>
                    <a:pt x="0" y="0"/>
                  </a:lnTo>
                  <a:close/>
                </a:path>
              </a:pathLst>
            </a:custGeom>
            <a:blipFill>
              <a:blip r:embed="rId4"/>
              <a:stretch>
                <a:fillRect l="0" t="0" r="0" b="0"/>
              </a:stretch>
            </a:blipFill>
          </p:spPr>
        </p:sp>
      </p:grpSp>
      <p:grpSp>
        <p:nvGrpSpPr>
          <p:cNvPr name="Group 6" id="6"/>
          <p:cNvGrpSpPr/>
          <p:nvPr/>
        </p:nvGrpSpPr>
        <p:grpSpPr>
          <a:xfrm rot="0">
            <a:off x="9415777" y="6329915"/>
            <a:ext cx="8505825" cy="3829050"/>
            <a:chOff x="0" y="0"/>
            <a:chExt cx="11341100" cy="5105400"/>
          </a:xfrm>
        </p:grpSpPr>
        <p:sp>
          <p:nvSpPr>
            <p:cNvPr name="Freeform 7" id="7" descr="Men working in a warehouse  Description automatically generated"/>
            <p:cNvSpPr/>
            <p:nvPr/>
          </p:nvSpPr>
          <p:spPr>
            <a:xfrm flipH="false" flipV="false" rot="0">
              <a:off x="0" y="0"/>
              <a:ext cx="11341100" cy="5105400"/>
            </a:xfrm>
            <a:custGeom>
              <a:avLst/>
              <a:gdLst/>
              <a:ahLst/>
              <a:cxnLst/>
              <a:rect r="r" b="b" t="t" l="l"/>
              <a:pathLst>
                <a:path h="5105400" w="11341100">
                  <a:moveTo>
                    <a:pt x="0" y="0"/>
                  </a:moveTo>
                  <a:lnTo>
                    <a:pt x="11341100" y="0"/>
                  </a:lnTo>
                  <a:lnTo>
                    <a:pt x="11341100" y="5105400"/>
                  </a:lnTo>
                  <a:lnTo>
                    <a:pt x="0" y="5105400"/>
                  </a:lnTo>
                  <a:lnTo>
                    <a:pt x="0" y="0"/>
                  </a:lnTo>
                  <a:close/>
                </a:path>
              </a:pathLst>
            </a:custGeom>
            <a:blipFill>
              <a:blip r:embed="rId5"/>
              <a:stretch>
                <a:fillRect l="0" t="0" r="0" b="0"/>
              </a:stretch>
            </a:blipFill>
          </p:spPr>
        </p:sp>
      </p:grpSp>
      <p:grpSp>
        <p:nvGrpSpPr>
          <p:cNvPr name="Group 8" id="8"/>
          <p:cNvGrpSpPr/>
          <p:nvPr/>
        </p:nvGrpSpPr>
        <p:grpSpPr>
          <a:xfrm rot="0">
            <a:off x="2904296" y="1373314"/>
            <a:ext cx="5910405" cy="4610090"/>
            <a:chOff x="0" y="0"/>
            <a:chExt cx="7880540" cy="6146787"/>
          </a:xfrm>
        </p:grpSpPr>
        <p:sp>
          <p:nvSpPr>
            <p:cNvPr name="Freeform 9" id="9" descr="A person holding a bag of purple material  Description automatically generated"/>
            <p:cNvSpPr/>
            <p:nvPr/>
          </p:nvSpPr>
          <p:spPr>
            <a:xfrm flipH="false" flipV="false" rot="0">
              <a:off x="0" y="0"/>
              <a:ext cx="7880477" cy="6146800"/>
            </a:xfrm>
            <a:custGeom>
              <a:avLst/>
              <a:gdLst/>
              <a:ahLst/>
              <a:cxnLst/>
              <a:rect r="r" b="b" t="t" l="l"/>
              <a:pathLst>
                <a:path h="6146800" w="7880477">
                  <a:moveTo>
                    <a:pt x="0" y="0"/>
                  </a:moveTo>
                  <a:lnTo>
                    <a:pt x="7880477" y="0"/>
                  </a:lnTo>
                  <a:lnTo>
                    <a:pt x="7880477" y="6146800"/>
                  </a:lnTo>
                  <a:lnTo>
                    <a:pt x="0" y="6146800"/>
                  </a:lnTo>
                  <a:lnTo>
                    <a:pt x="0" y="0"/>
                  </a:lnTo>
                  <a:close/>
                </a:path>
              </a:pathLst>
            </a:custGeom>
            <a:blipFill>
              <a:blip r:embed="rId6"/>
              <a:stretch>
                <a:fillRect l="-1999" t="0" r="-2000" b="0"/>
              </a:stretch>
            </a:blipFill>
          </p:spPr>
        </p:sp>
      </p:grpSp>
      <p:sp>
        <p:nvSpPr>
          <p:cNvPr name="TextBox 10" id="10"/>
          <p:cNvSpPr txBox="true"/>
          <p:nvPr/>
        </p:nvSpPr>
        <p:spPr>
          <a:xfrm rot="0">
            <a:off x="1129675" y="361417"/>
            <a:ext cx="5499725" cy="587626"/>
          </a:xfrm>
          <a:prstGeom prst="rect">
            <a:avLst/>
          </a:prstGeom>
        </p:spPr>
        <p:txBody>
          <a:bodyPr anchor="t" rtlCol="false" tIns="0" lIns="0" bIns="0" rIns="0">
            <a:spAutoFit/>
          </a:bodyPr>
          <a:lstStyle/>
          <a:p>
            <a:pPr algn="l">
              <a:lnSpc>
                <a:spcPts val="4200"/>
              </a:lnSpc>
            </a:pPr>
            <a:r>
              <a:rPr lang="en-US" sz="2799">
                <a:solidFill>
                  <a:srgbClr val="000000"/>
                </a:solidFill>
                <a:latin typeface="Public Sans 1"/>
                <a:ea typeface="Public Sans 1"/>
                <a:cs typeface="Public Sans 1"/>
                <a:sym typeface="Public Sans 1"/>
              </a:rPr>
              <a:t>Brandview Sourcing Ltd.</a:t>
            </a:r>
          </a:p>
        </p:txBody>
      </p:sp>
      <p:grpSp>
        <p:nvGrpSpPr>
          <p:cNvPr name="Group 11" id="11"/>
          <p:cNvGrpSpPr/>
          <p:nvPr/>
        </p:nvGrpSpPr>
        <p:grpSpPr>
          <a:xfrm rot="0">
            <a:off x="87116" y="192100"/>
            <a:ext cx="1284484" cy="963920"/>
            <a:chOff x="0" y="0"/>
            <a:chExt cx="1712646" cy="1285227"/>
          </a:xfrm>
        </p:grpSpPr>
        <p:sp>
          <p:nvSpPr>
            <p:cNvPr name="Freeform 12" id="12" descr="A black and pink circle with a black background  Description automatically generated"/>
            <p:cNvSpPr/>
            <p:nvPr/>
          </p:nvSpPr>
          <p:spPr>
            <a:xfrm flipH="false" flipV="false" rot="0">
              <a:off x="0" y="0"/>
              <a:ext cx="1712595" cy="1285240"/>
            </a:xfrm>
            <a:custGeom>
              <a:avLst/>
              <a:gdLst/>
              <a:ahLst/>
              <a:cxnLst/>
              <a:rect r="r" b="b" t="t" l="l"/>
              <a:pathLst>
                <a:path h="1285240" w="1712595">
                  <a:moveTo>
                    <a:pt x="0" y="0"/>
                  </a:moveTo>
                  <a:lnTo>
                    <a:pt x="1712595" y="0"/>
                  </a:lnTo>
                  <a:lnTo>
                    <a:pt x="1712595" y="1285240"/>
                  </a:lnTo>
                  <a:lnTo>
                    <a:pt x="0" y="1285240"/>
                  </a:lnTo>
                  <a:lnTo>
                    <a:pt x="0" y="0"/>
                  </a:lnTo>
                  <a:close/>
                </a:path>
              </a:pathLst>
            </a:custGeom>
            <a:blipFill>
              <a:blip r:embed="rId7"/>
              <a:stretch>
                <a:fillRect l="0" t="-129" r="-2" b="-128"/>
              </a:stretch>
            </a:blipFill>
          </p:spPr>
        </p:sp>
      </p:grpSp>
      <p:sp>
        <p:nvSpPr>
          <p:cNvPr name="Freeform 13" id="13" descr="Business Growth with solid fill"/>
          <p:cNvSpPr/>
          <p:nvPr/>
        </p:nvSpPr>
        <p:spPr>
          <a:xfrm flipH="false" flipV="false" rot="0">
            <a:off x="1309002" y="6769579"/>
            <a:ext cx="914400" cy="914400"/>
          </a:xfrm>
          <a:custGeom>
            <a:avLst/>
            <a:gdLst/>
            <a:ahLst/>
            <a:cxnLst/>
            <a:rect r="r" b="b" t="t" l="l"/>
            <a:pathLst>
              <a:path h="914400" w="914400">
                <a:moveTo>
                  <a:pt x="0" y="0"/>
                </a:moveTo>
                <a:lnTo>
                  <a:pt x="914400" y="0"/>
                </a:lnTo>
                <a:lnTo>
                  <a:pt x="914400" y="914400"/>
                </a:lnTo>
                <a:lnTo>
                  <a:pt x="0" y="9144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Comment Like with solid fill"/>
          <p:cNvSpPr/>
          <p:nvPr/>
        </p:nvSpPr>
        <p:spPr>
          <a:xfrm flipH="false" flipV="false" rot="0">
            <a:off x="672332" y="6155084"/>
            <a:ext cx="914400" cy="914400"/>
          </a:xfrm>
          <a:custGeom>
            <a:avLst/>
            <a:gdLst/>
            <a:ahLst/>
            <a:cxnLst/>
            <a:rect r="r" b="b" t="t" l="l"/>
            <a:pathLst>
              <a:path h="914400" w="914400">
                <a:moveTo>
                  <a:pt x="0" y="0"/>
                </a:moveTo>
                <a:lnTo>
                  <a:pt x="914400" y="0"/>
                </a:lnTo>
                <a:lnTo>
                  <a:pt x="914400" y="914400"/>
                </a:lnTo>
                <a:lnTo>
                  <a:pt x="0" y="914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2314842" y="6380883"/>
            <a:ext cx="5194668" cy="1085850"/>
          </a:xfrm>
          <a:prstGeom prst="rect">
            <a:avLst/>
          </a:prstGeom>
        </p:spPr>
        <p:txBody>
          <a:bodyPr anchor="t" rtlCol="false" tIns="0" lIns="0" bIns="0" rIns="0">
            <a:spAutoFit/>
          </a:bodyPr>
          <a:lstStyle/>
          <a:p>
            <a:pPr algn="l">
              <a:lnSpc>
                <a:spcPts val="4320"/>
              </a:lnSpc>
            </a:pPr>
            <a:r>
              <a:rPr lang="en-US" sz="3600">
                <a:solidFill>
                  <a:srgbClr val="000000"/>
                </a:solidFill>
                <a:latin typeface="Aptos"/>
                <a:ea typeface="Aptos"/>
                <a:cs typeface="Aptos"/>
                <a:sym typeface="Aptos"/>
              </a:rPr>
              <a:t>Excellence Is Our Working Standard</a:t>
            </a:r>
          </a:p>
        </p:txBody>
      </p:sp>
      <p:sp>
        <p:nvSpPr>
          <p:cNvPr name="TextBox 16" id="16"/>
          <p:cNvSpPr txBox="true"/>
          <p:nvPr/>
        </p:nvSpPr>
        <p:spPr>
          <a:xfrm rot="0">
            <a:off x="2314842" y="7563421"/>
            <a:ext cx="6752675" cy="2400300"/>
          </a:xfrm>
          <a:prstGeom prst="rect">
            <a:avLst/>
          </a:prstGeom>
        </p:spPr>
        <p:txBody>
          <a:bodyPr anchor="t" rtlCol="false" tIns="0" lIns="0" bIns="0" rIns="0">
            <a:spAutoFit/>
          </a:bodyPr>
          <a:lstStyle/>
          <a:p>
            <a:pPr algn="l">
              <a:lnSpc>
                <a:spcPts val="3120"/>
              </a:lnSpc>
            </a:pPr>
            <a:r>
              <a:rPr lang="en-US" sz="2600">
                <a:solidFill>
                  <a:srgbClr val="000000"/>
                </a:solidFill>
                <a:latin typeface="Calibri (MS)"/>
                <a:ea typeface="Calibri (MS)"/>
                <a:cs typeface="Calibri (MS)"/>
                <a:sym typeface="Calibri (MS)"/>
              </a:rPr>
              <a:t>Excellence is not only about skill; it is about discipline, responsibility, and continuous improvement. At Brandview Sourcing Ltd. we approach every order with attention to detail, proactive communication, and a commitment to delivering reliable results for our buyers.</a:t>
            </a:r>
          </a:p>
        </p:txBody>
      </p:sp>
      <p:sp>
        <p:nvSpPr>
          <p:cNvPr name="AutoShape 17" id="17"/>
          <p:cNvSpPr/>
          <p:nvPr/>
        </p:nvSpPr>
        <p:spPr>
          <a:xfrm rot="6060">
            <a:off x="2218639" y="7493889"/>
            <a:ext cx="5387083" cy="0"/>
          </a:xfrm>
          <a:prstGeom prst="line">
            <a:avLst/>
          </a:prstGeom>
          <a:ln cap="rnd" w="9525">
            <a:solidFill>
              <a:srgbClr val="000000"/>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DAHLfTt1vsQ</dc:identifier>
  <dcterms:modified xsi:type="dcterms:W3CDTF">2011-08-01T06:04:30Z</dcterms:modified>
  <cp:revision>1</cp:revision>
  <dc:title>Brandview sourcing Ltd.pptx</dc:title>
</cp:coreProperties>
</file>